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76" r:id="rId5"/>
    <p:sldId id="259" r:id="rId6"/>
    <p:sldId id="260" r:id="rId7"/>
    <p:sldId id="270" r:id="rId8"/>
    <p:sldId id="263" r:id="rId9"/>
    <p:sldId id="264" r:id="rId10"/>
    <p:sldId id="266" r:id="rId11"/>
    <p:sldId id="265" r:id="rId12"/>
    <p:sldId id="274" r:id="rId13"/>
    <p:sldId id="267" r:id="rId14"/>
    <p:sldId id="271" r:id="rId15"/>
    <p:sldId id="272" r:id="rId16"/>
    <p:sldId id="268" r:id="rId17"/>
    <p:sldId id="269" r:id="rId18"/>
    <p:sldId id="273" r:id="rId19"/>
    <p:sldId id="275" r:id="rId20"/>
    <p:sldId id="261" r:id="rId21"/>
    <p:sldId id="262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4258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836"/>
    <p:restoredTop sz="94737"/>
  </p:normalViewPr>
  <p:slideViewPr>
    <p:cSldViewPr snapToGrid="0" snapToObjects="1">
      <p:cViewPr varScale="1">
        <p:scale>
          <a:sx n="140" d="100"/>
          <a:sy n="140" d="100"/>
        </p:scale>
        <p:origin x="240" y="3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E1667-A848-B947-9067-696AA6870F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9DC6559-F0B4-D84E-8CCB-5141D7741E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2F6A9B-9FEA-C548-A0D9-1F75ADB9CB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F1D85-E694-1E4A-AE1D-D3D67141753A}" type="datetimeFigureOut">
              <a:rPr lang="en-US" smtClean="0"/>
              <a:t>6/24/20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BCFDF8-741D-5F43-993B-FF23E4A4CC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2DD175-3F61-894D-8F74-5C966F869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73748-B426-1840-BBFC-CB7E12EEB5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2676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0DCCC-E4C6-5E41-923E-A5D862F77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EF4AF3-E124-004D-80A5-53FE8312AD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F5478D-460F-4B43-8C96-06F0AAE013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F1D85-E694-1E4A-AE1D-D3D67141753A}" type="datetimeFigureOut">
              <a:rPr lang="en-US" smtClean="0"/>
              <a:t>6/24/20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A5B1A0-AF03-BD4F-B357-92B9BA1CEC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6935BF-A28A-DF4C-9439-6E85F3C46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73748-B426-1840-BBFC-CB7E12EEB5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5419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538D165-E025-2540-905D-94B8B78B9B5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0069F50-A9BE-0440-B2B9-A2FF6387AF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0B455D-00D0-E546-A659-E25AFC9074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F1D85-E694-1E4A-AE1D-D3D67141753A}" type="datetimeFigureOut">
              <a:rPr lang="en-US" smtClean="0"/>
              <a:t>6/24/20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FEF20F-A800-A144-B7D9-7C9D270B3A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D5746A-508A-2745-B568-EB942F08C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73748-B426-1840-BBFC-CB7E12EEB5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216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2D8638-81D1-364B-94CA-05C50C8B31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AE45B8-28EF-B242-A5EB-A79EEA4D37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D5FA7E-C724-D945-8C8D-2B15F5F0E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F1D85-E694-1E4A-AE1D-D3D67141753A}" type="datetimeFigureOut">
              <a:rPr lang="en-US" smtClean="0"/>
              <a:t>6/24/20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7293A7-6F40-6943-835B-0A358A8755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FEF576-9CBA-E949-A05F-578677CC0C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73748-B426-1840-BBFC-CB7E12EEB5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8407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BDD9C1-8F8F-E648-8F9B-10A200259A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AC6F6D-EF81-7C4D-BE4C-BE0CC227B7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FE9713-9953-ED4F-A7FA-BC56BD61FA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F1D85-E694-1E4A-AE1D-D3D67141753A}" type="datetimeFigureOut">
              <a:rPr lang="en-US" smtClean="0"/>
              <a:t>6/24/20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E7C590-977F-9B4A-A59F-2886633BD0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C241F2-8483-9F4E-839F-4545624826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73748-B426-1840-BBFC-CB7E12EEB5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9926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71014-A9DB-A147-AB7B-B49ABF53C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9A3E5B-17C0-4946-BAF3-FD6DF6C391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6E32A8-0581-5E4C-9960-5B8A7AA911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E0C29B-7B3E-F749-A0D9-4295776554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F1D85-E694-1E4A-AE1D-D3D67141753A}" type="datetimeFigureOut">
              <a:rPr lang="en-US" smtClean="0"/>
              <a:t>6/24/20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55962C-BA4D-7A46-B529-D58F1BBF99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DE5EF8-9139-AD4A-8A01-4AFE4BC90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73748-B426-1840-BBFC-CB7E12EEB5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46874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EC240-FE2A-9D4D-B7F4-9851C3C226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069C30-E066-6B42-85C8-0093207D2B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6B3443-3B39-634C-B3C1-BACF05D4BE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258D688-B5CD-B24D-9CB6-39FD9152986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0E379AB-E454-634B-A76E-4F78A5365D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DBFDCA3-BA7C-E64B-BE05-A2C1C6F945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F1D85-E694-1E4A-AE1D-D3D67141753A}" type="datetimeFigureOut">
              <a:rPr lang="en-US" smtClean="0"/>
              <a:t>6/24/20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13F9BBC-AC51-B64F-8244-B9C5E4611F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76DD11D-BF28-DD43-848D-1109AACD5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73748-B426-1840-BBFC-CB7E12EEB5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4257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EDBD36-075A-8748-A31C-7B67B88757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58CB291-2054-E544-A990-4EF5568DE0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F1D85-E694-1E4A-AE1D-D3D67141753A}" type="datetimeFigureOut">
              <a:rPr lang="en-US" smtClean="0"/>
              <a:t>6/24/20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9324DE-A05E-B042-85E8-ECF9B84A8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4F5FA6-62B4-464B-A33D-A458DF0924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73748-B426-1840-BBFC-CB7E12EEB5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6299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F26D55D-DD1C-EF4B-9C95-030549DE1F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F1D85-E694-1E4A-AE1D-D3D67141753A}" type="datetimeFigureOut">
              <a:rPr lang="en-US" smtClean="0"/>
              <a:t>6/24/20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9450B5-96D0-2A48-8EEF-1265CE5F6F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D966C9-E17E-F641-974A-F71F647A9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73748-B426-1840-BBFC-CB7E12EEB5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3744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31C3A1-8DBD-6A40-AD86-419531C516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62756A-ADC0-114B-8AA2-C6C3192025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699FD2-7924-B740-B9A7-0EAB085973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2E8260-C500-EB4B-95DD-A2947238EE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F1D85-E694-1E4A-AE1D-D3D67141753A}" type="datetimeFigureOut">
              <a:rPr lang="en-US" smtClean="0"/>
              <a:t>6/24/20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0A33DE-2760-8542-B37B-AA6E527059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ADA91B-4996-8745-A390-EC707E3C7B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73748-B426-1840-BBFC-CB7E12EEB5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3377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7E4AA-2B97-4246-99C4-E5019FB2E5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A6028D3-5E5B-1D47-A101-1C938DE359B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0790FB-4FD2-2C45-A39D-0D733D0C24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75EE15-914E-2342-92ED-4CC1EDBE3C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F1D85-E694-1E4A-AE1D-D3D67141753A}" type="datetimeFigureOut">
              <a:rPr lang="en-US" smtClean="0"/>
              <a:t>6/24/20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9FCD78-9427-EB46-81EF-A0B7721AFD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73E5FB-CE91-DE4A-AC61-631A033F21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73748-B426-1840-BBFC-CB7E12EEB5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2384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E24A1-E8A7-EA43-9176-94EDAB580C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5F7A90-5D9B-9248-917E-DD9F15493C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D85C3A-A510-104E-B87E-88661B32151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AF1D85-E694-1E4A-AE1D-D3D67141753A}" type="datetimeFigureOut">
              <a:rPr lang="en-US" smtClean="0"/>
              <a:t>6/24/20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E9357B-DAC2-9C45-A3DC-6ADBA483E1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2BDC12-889F-5E40-8945-ABF89D0CF0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373748-B426-1840-BBFC-CB7E12EEB5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5359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file:///Users/aft19qdu/Documents/Projects/Cholesteatoma/batch_2/data/VEP/somalier-ancestry.somalier-ancestry.html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tiff"/><Relationship Id="rId5" Type="http://schemas.openxmlformats.org/officeDocument/2006/relationships/image" Target="../media/image5.tiff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file:///Users/aft19qdu/Documents/Projects/Cholesteatoma/batch_2/data/multiqc/multiqc_report.html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hyperlink" Target="file:///Users/aft19qdu/Documents/Projects/Cholesteatoma/batch_2/data/multiqc/multiqc_report.html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01E112F-8748-5943-8D9F-7B62193E2BE5}"/>
              </a:ext>
            </a:extLst>
          </p:cNvPr>
          <p:cNvSpPr/>
          <p:nvPr/>
        </p:nvSpPr>
        <p:spPr>
          <a:xfrm>
            <a:off x="0" y="1807761"/>
            <a:ext cx="12192000" cy="130607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C10F7E-BC1C-074E-ACAF-50D8FC0F86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45887" y="291217"/>
            <a:ext cx="9144000" cy="288793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Progress update</a:t>
            </a:r>
            <a:br>
              <a:rPr lang="en-US" sz="4800" dirty="0">
                <a:solidFill>
                  <a:schemeClr val="bg1"/>
                </a:solidFill>
              </a:rPr>
            </a:br>
            <a:r>
              <a:rPr lang="en-US" sz="3600" dirty="0">
                <a:solidFill>
                  <a:schemeClr val="bg1"/>
                </a:solidFill>
              </a:rPr>
              <a:t>Ryan Cardenas</a:t>
            </a: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73D6B9-0D25-AB44-B09B-8EB0CD668FF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18.06.20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C7C633-9C4D-2440-A6C3-437CD4813A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03" y="135708"/>
            <a:ext cx="1641384" cy="979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4709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65ACE-2981-B043-997A-8AD1FEAEBB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0262"/>
            <a:ext cx="10515600" cy="1325563"/>
          </a:xfrm>
        </p:spPr>
        <p:txBody>
          <a:bodyPr/>
          <a:lstStyle/>
          <a:p>
            <a:r>
              <a:rPr lang="en-US" dirty="0"/>
              <a:t>Example: Ancestry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6261C1-3D97-C84A-B1DC-45C7F9B792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211" y="1030960"/>
            <a:ext cx="11257248" cy="507400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8A535E6-2887-7344-9E55-0ACAED24CF58}"/>
              </a:ext>
            </a:extLst>
          </p:cNvPr>
          <p:cNvSpPr txBox="1"/>
          <p:nvPr/>
        </p:nvSpPr>
        <p:spPr>
          <a:xfrm>
            <a:off x="685800" y="6252882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link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5068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EC2D70-79C3-5942-8898-7C44CC4D03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53788"/>
            <a:ext cx="10515600" cy="1325563"/>
          </a:xfrm>
        </p:spPr>
        <p:txBody>
          <a:bodyPr/>
          <a:lstStyle/>
          <a:p>
            <a:r>
              <a:rPr lang="en-US" dirty="0"/>
              <a:t>Variant Analysis Pipelines: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D67740-70E8-904C-B4D1-D8C7628463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119" y="1117469"/>
            <a:ext cx="9224564" cy="5552272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97CA0B8A-C574-DC44-B3E1-A0056C280805}"/>
              </a:ext>
            </a:extLst>
          </p:cNvPr>
          <p:cNvGrpSpPr/>
          <p:nvPr/>
        </p:nvGrpSpPr>
        <p:grpSpPr>
          <a:xfrm>
            <a:off x="-528379" y="1938954"/>
            <a:ext cx="8350624" cy="4113947"/>
            <a:chOff x="-528379" y="1938954"/>
            <a:chExt cx="8350624" cy="4113947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B56ADBD5-214B-0C44-B456-4274098342F4}"/>
                </a:ext>
              </a:extLst>
            </p:cNvPr>
            <p:cNvSpPr/>
            <p:nvPr/>
          </p:nvSpPr>
          <p:spPr>
            <a:xfrm>
              <a:off x="1447919" y="3187753"/>
              <a:ext cx="1377577" cy="625295"/>
            </a:xfrm>
            <a:prstGeom prst="ellipse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3DB74CDF-7C46-D640-9A21-7932D6E53585}"/>
                </a:ext>
              </a:extLst>
            </p:cNvPr>
            <p:cNvSpPr/>
            <p:nvPr/>
          </p:nvSpPr>
          <p:spPr>
            <a:xfrm>
              <a:off x="2944369" y="3206041"/>
              <a:ext cx="1405128" cy="789887"/>
            </a:xfrm>
            <a:prstGeom prst="ellipse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48F696CC-0B59-9948-B23A-F14804B52C14}"/>
                </a:ext>
              </a:extLst>
            </p:cNvPr>
            <p:cNvSpPr/>
            <p:nvPr/>
          </p:nvSpPr>
          <p:spPr>
            <a:xfrm rot="19362704">
              <a:off x="-528379" y="1938954"/>
              <a:ext cx="8350624" cy="4113947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57016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10031A16-48F4-5949-8350-4A56D46FF9E5}"/>
              </a:ext>
            </a:extLst>
          </p:cNvPr>
          <p:cNvGrpSpPr/>
          <p:nvPr/>
        </p:nvGrpSpPr>
        <p:grpSpPr>
          <a:xfrm>
            <a:off x="7027205" y="619714"/>
            <a:ext cx="3137650" cy="3366079"/>
            <a:chOff x="7027205" y="619714"/>
            <a:chExt cx="3137650" cy="3366079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E3FA1CE6-F319-9844-8B97-51570BCFBA64}"/>
                </a:ext>
              </a:extLst>
            </p:cNvPr>
            <p:cNvSpPr/>
            <p:nvPr/>
          </p:nvSpPr>
          <p:spPr>
            <a:xfrm>
              <a:off x="7420534" y="619714"/>
              <a:ext cx="2492190" cy="475242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dirty="0" err="1">
                  <a:solidFill>
                    <a:schemeClr val="tx1"/>
                  </a:solidFill>
                </a:rPr>
                <a:t>baseCalibrator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F6FD104-9208-434B-811B-6D047648F8B2}"/>
                </a:ext>
              </a:extLst>
            </p:cNvPr>
            <p:cNvSpPr/>
            <p:nvPr/>
          </p:nvSpPr>
          <p:spPr>
            <a:xfrm>
              <a:off x="7315199" y="1355965"/>
              <a:ext cx="2604245" cy="562259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dirty="0" err="1">
                  <a:solidFill>
                    <a:schemeClr val="tx1"/>
                  </a:solidFill>
                </a:rPr>
                <a:t>haplotypeCaller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7CD9D44-4028-F44C-BE13-4200301BC9C8}"/>
                </a:ext>
              </a:extLst>
            </p:cNvPr>
            <p:cNvSpPr/>
            <p:nvPr/>
          </p:nvSpPr>
          <p:spPr>
            <a:xfrm>
              <a:off x="7027205" y="2192851"/>
              <a:ext cx="3095068" cy="430528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CNN score variants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9803B2DF-F5FE-E74B-AC6D-29B95C506E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574739" y="1094956"/>
              <a:ext cx="2242" cy="39892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E15DF1B4-7E5D-C249-8421-16BAE8698398}"/>
                </a:ext>
              </a:extLst>
            </p:cNvPr>
            <p:cNvCxnSpPr>
              <a:cxnSpLocks/>
            </p:cNvCxnSpPr>
            <p:nvPr/>
          </p:nvCxnSpPr>
          <p:spPr>
            <a:xfrm>
              <a:off x="8574739" y="1879090"/>
              <a:ext cx="0" cy="31376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F30988DE-8BFE-9C4F-A743-22791671305A}"/>
                </a:ext>
              </a:extLst>
            </p:cNvPr>
            <p:cNvSpPr/>
            <p:nvPr/>
          </p:nvSpPr>
          <p:spPr>
            <a:xfrm>
              <a:off x="7027205" y="2921347"/>
              <a:ext cx="3095068" cy="430528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Filter variants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1ED8A096-05DC-584A-A00D-8B99D42053D7}"/>
                </a:ext>
              </a:extLst>
            </p:cNvPr>
            <p:cNvCxnSpPr>
              <a:cxnSpLocks/>
            </p:cNvCxnSpPr>
            <p:nvPr/>
          </p:nvCxnSpPr>
          <p:spPr>
            <a:xfrm>
              <a:off x="8574739" y="2607586"/>
              <a:ext cx="0" cy="31376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BCF3F787-9668-2A4E-8D70-01A80EA71859}"/>
                </a:ext>
              </a:extLst>
            </p:cNvPr>
            <p:cNvSpPr/>
            <p:nvPr/>
          </p:nvSpPr>
          <p:spPr>
            <a:xfrm>
              <a:off x="7069787" y="3555265"/>
              <a:ext cx="3095068" cy="430528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index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766CFC11-65FB-C241-80C0-8855EDD26395}"/>
                </a:ext>
              </a:extLst>
            </p:cNvPr>
            <p:cNvCxnSpPr>
              <a:cxnSpLocks/>
            </p:cNvCxnSpPr>
            <p:nvPr/>
          </p:nvCxnSpPr>
          <p:spPr>
            <a:xfrm>
              <a:off x="8574737" y="3241504"/>
              <a:ext cx="0" cy="31376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688E21D-C538-5542-B1D5-E89124AAE85D}"/>
              </a:ext>
            </a:extLst>
          </p:cNvPr>
          <p:cNvGrpSpPr/>
          <p:nvPr/>
        </p:nvGrpSpPr>
        <p:grpSpPr>
          <a:xfrm>
            <a:off x="340656" y="46992"/>
            <a:ext cx="7595276" cy="496306"/>
            <a:chOff x="340656" y="46992"/>
            <a:chExt cx="7595276" cy="496306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94C8DE4-E333-A248-9B4D-CC1BC43D27B8}"/>
                </a:ext>
              </a:extLst>
            </p:cNvPr>
            <p:cNvSpPr txBox="1"/>
            <p:nvPr/>
          </p:nvSpPr>
          <p:spPr>
            <a:xfrm>
              <a:off x="340656" y="173966"/>
              <a:ext cx="19410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Freebayes</a:t>
              </a:r>
              <a:r>
                <a:rPr lang="en-US" dirty="0"/>
                <a:t> pipeline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347851B-BF13-9940-8CB5-706B43E88D0F}"/>
                </a:ext>
              </a:extLst>
            </p:cNvPr>
            <p:cNvSpPr txBox="1"/>
            <p:nvPr/>
          </p:nvSpPr>
          <p:spPr>
            <a:xfrm>
              <a:off x="6450012" y="46992"/>
              <a:ext cx="14859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GATK pipeline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AD428A7F-487E-3B45-B2A6-F003EB9800B7}"/>
              </a:ext>
            </a:extLst>
          </p:cNvPr>
          <p:cNvGrpSpPr/>
          <p:nvPr/>
        </p:nvGrpSpPr>
        <p:grpSpPr>
          <a:xfrm>
            <a:off x="1214715" y="834698"/>
            <a:ext cx="2393577" cy="1995287"/>
            <a:chOff x="1214715" y="834698"/>
            <a:chExt cx="2393577" cy="1995287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62BE26F3-1DDB-174F-8C61-BBB9126911F6}"/>
                </a:ext>
              </a:extLst>
            </p:cNvPr>
            <p:cNvSpPr/>
            <p:nvPr/>
          </p:nvSpPr>
          <p:spPr>
            <a:xfrm>
              <a:off x="1465729" y="834698"/>
              <a:ext cx="1976718" cy="483114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err="1">
                  <a:solidFill>
                    <a:schemeClr val="tx1"/>
                  </a:solidFill>
                </a:rPr>
                <a:t>Freebayes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3B5851E2-DA01-2341-9FD6-DCF1E5011647}"/>
                </a:ext>
              </a:extLst>
            </p:cNvPr>
            <p:cNvSpPr/>
            <p:nvPr/>
          </p:nvSpPr>
          <p:spPr>
            <a:xfrm>
              <a:off x="1214715" y="1531280"/>
              <a:ext cx="2393577" cy="483114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filter variants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85ACA64A-D0C5-0644-B466-09B3AADF049C}"/>
                </a:ext>
              </a:extLst>
            </p:cNvPr>
            <p:cNvSpPr/>
            <p:nvPr/>
          </p:nvSpPr>
          <p:spPr>
            <a:xfrm>
              <a:off x="1214715" y="2346871"/>
              <a:ext cx="2393577" cy="483114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index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4CADD401-A6F7-B54B-8431-1930B2963332}"/>
                </a:ext>
              </a:extLst>
            </p:cNvPr>
            <p:cNvCxnSpPr/>
            <p:nvPr/>
          </p:nvCxnSpPr>
          <p:spPr>
            <a:xfrm>
              <a:off x="2411504" y="1257991"/>
              <a:ext cx="0" cy="36572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4211B57C-56D4-2F40-A3E8-D46EE4C3D58E}"/>
                </a:ext>
              </a:extLst>
            </p:cNvPr>
            <p:cNvCxnSpPr/>
            <p:nvPr/>
          </p:nvCxnSpPr>
          <p:spPr>
            <a:xfrm>
              <a:off x="2411503" y="2014394"/>
              <a:ext cx="0" cy="33247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84FF3B5E-B71C-B54B-A861-481289CB9740}"/>
              </a:ext>
            </a:extLst>
          </p:cNvPr>
          <p:cNvGrpSpPr/>
          <p:nvPr/>
        </p:nvGrpSpPr>
        <p:grpSpPr>
          <a:xfrm>
            <a:off x="2675961" y="3038114"/>
            <a:ext cx="4351244" cy="3320763"/>
            <a:chOff x="2675961" y="3038114"/>
            <a:chExt cx="4351244" cy="3320763"/>
          </a:xfrm>
        </p:grpSpPr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D6C1C58E-7867-8647-A4AF-0F277FB7C59C}"/>
                </a:ext>
              </a:extLst>
            </p:cNvPr>
            <p:cNvCxnSpPr>
              <a:cxnSpLocks/>
            </p:cNvCxnSpPr>
            <p:nvPr/>
          </p:nvCxnSpPr>
          <p:spPr>
            <a:xfrm>
              <a:off x="2675961" y="3038114"/>
              <a:ext cx="1519521" cy="73241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F77A67CA-A37F-F349-9B8D-4B3659D83F2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93976" y="3917553"/>
              <a:ext cx="1433229" cy="682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9E237A12-5FBB-584A-8679-C20E4050CA51}"/>
                </a:ext>
              </a:extLst>
            </p:cNvPr>
            <p:cNvSpPr/>
            <p:nvPr/>
          </p:nvSpPr>
          <p:spPr>
            <a:xfrm>
              <a:off x="4195482" y="3770529"/>
              <a:ext cx="1272990" cy="52171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overlap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6B33B110-EBB3-5140-A689-4A865A32186E}"/>
                </a:ext>
              </a:extLst>
            </p:cNvPr>
            <p:cNvSpPr/>
            <p:nvPr/>
          </p:nvSpPr>
          <p:spPr>
            <a:xfrm>
              <a:off x="3766006" y="4803844"/>
              <a:ext cx="2205888" cy="52171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Ensembl</a:t>
              </a:r>
              <a:r>
                <a:rPr lang="en-US" dirty="0">
                  <a:solidFill>
                    <a:schemeClr val="tx1"/>
                  </a:solidFill>
                </a:rPr>
                <a:t>: VEP 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70ACD5BF-5EC3-2A47-A4B0-2E4D451455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68950" y="4366630"/>
              <a:ext cx="1" cy="42761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A630DCA1-DF0D-234E-B743-6F3320176138}"/>
                </a:ext>
              </a:extLst>
            </p:cNvPr>
            <p:cNvSpPr/>
            <p:nvPr/>
          </p:nvSpPr>
          <p:spPr>
            <a:xfrm>
              <a:off x="3766006" y="5586421"/>
              <a:ext cx="2205888" cy="77245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Maftools</a:t>
              </a:r>
              <a:endParaRPr lang="en-US" dirty="0">
                <a:solidFill>
                  <a:schemeClr val="tx1"/>
                </a:solidFill>
              </a:endParaRPr>
            </a:p>
            <a:p>
              <a:pPr algn="ctr"/>
              <a:r>
                <a:rPr lang="en-US" dirty="0">
                  <a:solidFill>
                    <a:schemeClr val="tx1"/>
                  </a:solidFill>
                </a:rPr>
                <a:t>plots.. </a:t>
              </a:r>
              <a:r>
                <a:rPr lang="en-US" dirty="0" err="1">
                  <a:solidFill>
                    <a:schemeClr val="tx1"/>
                  </a:solidFill>
                </a:rPr>
                <a:t>etc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97FD85B-1F39-3B40-BB2C-C6682272AF9F}"/>
              </a:ext>
            </a:extLst>
          </p:cNvPr>
          <p:cNvCxnSpPr>
            <a:cxnSpLocks/>
          </p:cNvCxnSpPr>
          <p:nvPr/>
        </p:nvCxnSpPr>
        <p:spPr>
          <a:xfrm flipH="1">
            <a:off x="4868950" y="5316513"/>
            <a:ext cx="1" cy="4276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FEF90A91-8DCB-FA44-A20D-7741303C22B1}"/>
              </a:ext>
            </a:extLst>
          </p:cNvPr>
          <p:cNvSpPr txBox="1"/>
          <p:nvPr/>
        </p:nvSpPr>
        <p:spPr>
          <a:xfrm>
            <a:off x="72794" y="6488668"/>
            <a:ext cx="4203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400</a:t>
            </a:r>
          </a:p>
        </p:txBody>
      </p:sp>
    </p:spTree>
    <p:extLst>
      <p:ext uri="{BB962C8B-B14F-4D97-AF65-F5344CB8AC3E}">
        <p14:creationId xmlns:p14="http://schemas.microsoft.com/office/powerpoint/2010/main" val="3216748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EE78DC6-26E9-B54C-A770-65126113A0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6448" y="759295"/>
            <a:ext cx="7142242" cy="58104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7967B23-AEB9-A74D-84B1-6AE1B4325F8D}"/>
              </a:ext>
            </a:extLst>
          </p:cNvPr>
          <p:cNvSpPr txBox="1"/>
          <p:nvPr/>
        </p:nvSpPr>
        <p:spPr>
          <a:xfrm>
            <a:off x="121024" y="121024"/>
            <a:ext cx="34272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MAF Tools: summary plot </a:t>
            </a:r>
          </a:p>
        </p:txBody>
      </p:sp>
    </p:spTree>
    <p:extLst>
      <p:ext uri="{BB962C8B-B14F-4D97-AF65-F5344CB8AC3E}">
        <p14:creationId xmlns:p14="http://schemas.microsoft.com/office/powerpoint/2010/main" val="35050771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101BC848-D663-7840-99C2-FFD2FB2FE753}"/>
              </a:ext>
            </a:extLst>
          </p:cNvPr>
          <p:cNvGrpSpPr/>
          <p:nvPr/>
        </p:nvGrpSpPr>
        <p:grpSpPr>
          <a:xfrm>
            <a:off x="0" y="1630276"/>
            <a:ext cx="11793071" cy="3672473"/>
            <a:chOff x="0" y="1576488"/>
            <a:chExt cx="11793071" cy="367247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A93645A-2B51-464E-8DB2-3D75CB6954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576488"/>
              <a:ext cx="6199094" cy="3568453"/>
            </a:xfrm>
            <a:prstGeom prst="rect">
              <a:avLst/>
            </a:prstGeom>
          </p:spPr>
        </p:pic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ABB15D26-C82B-4F47-B3CF-31EE73F0906A}"/>
                </a:ext>
              </a:extLst>
            </p:cNvPr>
            <p:cNvGrpSpPr/>
            <p:nvPr/>
          </p:nvGrpSpPr>
          <p:grpSpPr>
            <a:xfrm>
              <a:off x="6373906" y="1576488"/>
              <a:ext cx="5419165" cy="3672473"/>
              <a:chOff x="4594411" y="818845"/>
              <a:chExt cx="7212107" cy="4951117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15FFDB04-FFE0-7541-B328-8091C95BC1A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87226" r="863"/>
              <a:stretch/>
            </p:blipFill>
            <p:spPr>
              <a:xfrm>
                <a:off x="10354235" y="818845"/>
                <a:ext cx="1452283" cy="4951117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DDCE35F5-9D90-0D41-A725-7CD875C5191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52758"/>
              <a:stretch/>
            </p:blipFill>
            <p:spPr>
              <a:xfrm>
                <a:off x="4594411" y="818845"/>
                <a:ext cx="5759824" cy="4951117"/>
              </a:xfrm>
              <a:prstGeom prst="rect">
                <a:avLst/>
              </a:prstGeom>
            </p:spPr>
          </p:pic>
        </p:grp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F8A22FDC-7A0D-A147-8E8C-0C68C39B0992}"/>
              </a:ext>
            </a:extLst>
          </p:cNvPr>
          <p:cNvSpPr txBox="1"/>
          <p:nvPr/>
        </p:nvSpPr>
        <p:spPr>
          <a:xfrm>
            <a:off x="121024" y="121024"/>
            <a:ext cx="50163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Number of mutated genes per sample:</a:t>
            </a:r>
          </a:p>
        </p:txBody>
      </p:sp>
    </p:spTree>
    <p:extLst>
      <p:ext uri="{BB962C8B-B14F-4D97-AF65-F5344CB8AC3E}">
        <p14:creationId xmlns:p14="http://schemas.microsoft.com/office/powerpoint/2010/main" val="21383292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7E385EC-3899-9F4B-8D48-700AE638BA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389" y="1165317"/>
            <a:ext cx="10636624" cy="540450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09168FE-B0AB-2548-B22D-59DCDB7CC223}"/>
              </a:ext>
            </a:extLst>
          </p:cNvPr>
          <p:cNvSpPr txBox="1"/>
          <p:nvPr/>
        </p:nvSpPr>
        <p:spPr>
          <a:xfrm>
            <a:off x="121024" y="121024"/>
            <a:ext cx="48825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Predicted deleteriousness of variants: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D8B97C-9FA7-2B48-BE05-AF877D1F545E}"/>
              </a:ext>
            </a:extLst>
          </p:cNvPr>
          <p:cNvSpPr txBox="1"/>
          <p:nvPr/>
        </p:nvSpPr>
        <p:spPr>
          <a:xfrm>
            <a:off x="121024" y="597003"/>
            <a:ext cx="49296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using </a:t>
            </a:r>
            <a:r>
              <a:rPr lang="en-US" sz="1200" dirty="0" err="1"/>
              <a:t>Ensembl’s</a:t>
            </a:r>
            <a:r>
              <a:rPr lang="en-US" sz="1200" dirty="0"/>
              <a:t> VEP toolbox (SIFT, </a:t>
            </a:r>
            <a:r>
              <a:rPr lang="en-US" sz="1200" dirty="0" err="1"/>
              <a:t>Polyphen</a:t>
            </a:r>
            <a:r>
              <a:rPr lang="en-US" sz="1200" dirty="0"/>
              <a:t> and Cancer genome interpreter)</a:t>
            </a:r>
          </a:p>
        </p:txBody>
      </p:sp>
    </p:spTree>
    <p:extLst>
      <p:ext uri="{BB962C8B-B14F-4D97-AF65-F5344CB8AC3E}">
        <p14:creationId xmlns:p14="http://schemas.microsoft.com/office/powerpoint/2010/main" val="2259970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8FA6D15-2BCD-A54C-9900-D568D20BA3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4144768"/>
              </p:ext>
            </p:extLst>
          </p:nvPr>
        </p:nvGraphicFramePr>
        <p:xfrm>
          <a:off x="195591" y="1062144"/>
          <a:ext cx="11665532" cy="5108192"/>
        </p:xfrm>
        <a:graphic>
          <a:graphicData uri="http://schemas.openxmlformats.org/drawingml/2006/table">
            <a:tbl>
              <a:tblPr/>
              <a:tblGrid>
                <a:gridCol w="1343891">
                  <a:extLst>
                    <a:ext uri="{9D8B030D-6E8A-4147-A177-3AD203B41FA5}">
                      <a16:colId xmlns:a16="http://schemas.microsoft.com/office/drawing/2014/main" val="2483918729"/>
                    </a:ext>
                  </a:extLst>
                </a:gridCol>
                <a:gridCol w="1343891">
                  <a:extLst>
                    <a:ext uri="{9D8B030D-6E8A-4147-A177-3AD203B41FA5}">
                      <a16:colId xmlns:a16="http://schemas.microsoft.com/office/drawing/2014/main" val="3849003844"/>
                    </a:ext>
                  </a:extLst>
                </a:gridCol>
                <a:gridCol w="1343891">
                  <a:extLst>
                    <a:ext uri="{9D8B030D-6E8A-4147-A177-3AD203B41FA5}">
                      <a16:colId xmlns:a16="http://schemas.microsoft.com/office/drawing/2014/main" val="3048545046"/>
                    </a:ext>
                  </a:extLst>
                </a:gridCol>
                <a:gridCol w="1343891">
                  <a:extLst>
                    <a:ext uri="{9D8B030D-6E8A-4147-A177-3AD203B41FA5}">
                      <a16:colId xmlns:a16="http://schemas.microsoft.com/office/drawing/2014/main" val="418234965"/>
                    </a:ext>
                  </a:extLst>
                </a:gridCol>
                <a:gridCol w="1343891">
                  <a:extLst>
                    <a:ext uri="{9D8B030D-6E8A-4147-A177-3AD203B41FA5}">
                      <a16:colId xmlns:a16="http://schemas.microsoft.com/office/drawing/2014/main" val="4231690102"/>
                    </a:ext>
                  </a:extLst>
                </a:gridCol>
                <a:gridCol w="1343891">
                  <a:extLst>
                    <a:ext uri="{9D8B030D-6E8A-4147-A177-3AD203B41FA5}">
                      <a16:colId xmlns:a16="http://schemas.microsoft.com/office/drawing/2014/main" val="3250740733"/>
                    </a:ext>
                  </a:extLst>
                </a:gridCol>
                <a:gridCol w="1343892">
                  <a:extLst>
                    <a:ext uri="{9D8B030D-6E8A-4147-A177-3AD203B41FA5}">
                      <a16:colId xmlns:a16="http://schemas.microsoft.com/office/drawing/2014/main" val="2551853263"/>
                    </a:ext>
                  </a:extLst>
                </a:gridCol>
                <a:gridCol w="914403">
                  <a:extLst>
                    <a:ext uri="{9D8B030D-6E8A-4147-A177-3AD203B41FA5}">
                      <a16:colId xmlns:a16="http://schemas.microsoft.com/office/drawing/2014/main" val="4122918379"/>
                    </a:ext>
                  </a:extLst>
                </a:gridCol>
                <a:gridCol w="1343891">
                  <a:extLst>
                    <a:ext uri="{9D8B030D-6E8A-4147-A177-3AD203B41FA5}">
                      <a16:colId xmlns:a16="http://schemas.microsoft.com/office/drawing/2014/main" val="796368257"/>
                    </a:ext>
                  </a:extLst>
                </a:gridCol>
              </a:tblGrid>
              <a:tr h="237390">
                <a:tc>
                  <a:txBody>
                    <a:bodyPr/>
                    <a:lstStyle/>
                    <a:p>
                      <a:br>
                        <a:rPr lang="en-GB" sz="1050" b="1">
                          <a:effectLst/>
                        </a:rPr>
                      </a:br>
                      <a:r>
                        <a:rPr lang="en-GB" sz="1050" b="1">
                          <a:effectLst/>
                        </a:rPr>
                        <a:t>source</a:t>
                      </a:r>
                    </a:p>
                  </a:txBody>
                  <a:tcPr marL="55065" marR="55065" marT="30592" marB="3059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050" b="1">
                          <a:effectLst/>
                        </a:rPr>
                        <a:t>term_name</a:t>
                      </a:r>
                    </a:p>
                  </a:txBody>
                  <a:tcPr marL="55065" marR="55065" marT="30592" marB="3059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050" b="1">
                          <a:effectLst/>
                        </a:rPr>
                        <a:t>term_id</a:t>
                      </a:r>
                    </a:p>
                  </a:txBody>
                  <a:tcPr marL="55065" marR="55065" marT="30592" marB="3059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050" b="1">
                          <a:effectLst/>
                        </a:rPr>
                        <a:t>term_size</a:t>
                      </a:r>
                    </a:p>
                  </a:txBody>
                  <a:tcPr marL="55065" marR="55065" marT="30592" marB="3059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050" b="1">
                          <a:effectLst/>
                        </a:rPr>
                        <a:t>query_size</a:t>
                      </a:r>
                    </a:p>
                  </a:txBody>
                  <a:tcPr marL="55065" marR="55065" marT="30592" marB="3059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050" b="1">
                          <a:effectLst/>
                        </a:rPr>
                        <a:t>intersection_size</a:t>
                      </a:r>
                    </a:p>
                  </a:txBody>
                  <a:tcPr marL="55065" marR="55065" marT="30592" marB="3059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050" b="1">
                          <a:effectLst/>
                        </a:rPr>
                        <a:t>effective_domain_size</a:t>
                      </a:r>
                    </a:p>
                  </a:txBody>
                  <a:tcPr marL="55065" marR="55065" marT="30592" marB="3059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050" b="1">
                          <a:effectLst/>
                        </a:rPr>
                        <a:t>intersections</a:t>
                      </a:r>
                    </a:p>
                  </a:txBody>
                  <a:tcPr marL="55065" marR="55065" marT="30592" marB="3059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50"/>
                    </a:p>
                  </a:txBody>
                  <a:tcPr marL="29368" marR="29368" marT="14684" marB="14684">
                    <a:lnL>
                      <a:noFill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890909961"/>
                  </a:ext>
                </a:extLst>
              </a:tr>
              <a:tr h="149287">
                <a:tc>
                  <a:txBody>
                    <a:bodyPr/>
                    <a:lstStyle/>
                    <a:p>
                      <a:endParaRPr lang="en-GB" sz="1050">
                        <a:effectLst/>
                      </a:endParaRPr>
                    </a:p>
                  </a:txBody>
                  <a:tcPr marL="55065" marR="55065" marT="30592" marB="30592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en-GB" sz="1050">
                        <a:effectLst/>
                      </a:endParaRPr>
                    </a:p>
                  </a:txBody>
                  <a:tcPr marL="55065" marR="55065" marT="30592" marB="30592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en-GB" sz="1050">
                        <a:effectLst/>
                      </a:endParaRPr>
                    </a:p>
                  </a:txBody>
                  <a:tcPr marL="55065" marR="55065" marT="30592" marB="30592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en-GB" sz="1050">
                        <a:effectLst/>
                      </a:endParaRPr>
                    </a:p>
                  </a:txBody>
                  <a:tcPr marL="55065" marR="55065" marT="30592" marB="30592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en-GB" sz="1050">
                        <a:effectLst/>
                      </a:endParaRPr>
                    </a:p>
                  </a:txBody>
                  <a:tcPr marL="55065" marR="55065" marT="30592" marB="30592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en-GB" sz="1050">
                        <a:effectLst/>
                      </a:endParaRPr>
                    </a:p>
                  </a:txBody>
                  <a:tcPr marL="55065" marR="55065" marT="30592" marB="30592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en-GB" sz="1050">
                        <a:effectLst/>
                      </a:endParaRPr>
                    </a:p>
                  </a:txBody>
                  <a:tcPr marL="55065" marR="55065" marT="30592" marB="30592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en-GB" sz="1050">
                        <a:effectLst/>
                      </a:endParaRPr>
                    </a:p>
                  </a:txBody>
                  <a:tcPr marL="55065" marR="55065" marT="30592" marB="30592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en-GB" sz="1050">
                        <a:effectLst/>
                      </a:endParaRPr>
                    </a:p>
                  </a:txBody>
                  <a:tcPr marL="55065" marR="55065" marT="30592" marB="30592">
                    <a:lnL>
                      <a:noFill/>
                    </a:lnL>
                    <a:lnR>
                      <a:noFill/>
                    </a:lnR>
                    <a:lnB w="9525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5786983"/>
                  </a:ext>
                </a:extLst>
              </a:tr>
              <a:tr h="577568">
                <a:tc>
                  <a:txBody>
                    <a:bodyPr/>
                    <a:lstStyle/>
                    <a:p>
                      <a:r>
                        <a:rPr lang="en-GB" sz="1050">
                          <a:effectLst/>
                        </a:rPr>
                        <a:t>1</a:t>
                      </a:r>
                    </a:p>
                  </a:txBody>
                  <a:tcPr marL="30592" marR="30592" marT="24473" marB="2447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050">
                          <a:effectLst/>
                        </a:rPr>
                        <a:t>GO:BP</a:t>
                      </a:r>
                    </a:p>
                  </a:txBody>
                  <a:tcPr marL="30592" marR="30592" marT="24473" marB="2447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050">
                          <a:effectLst/>
                        </a:rPr>
                        <a:t>digestion</a:t>
                      </a:r>
                    </a:p>
                  </a:txBody>
                  <a:tcPr marL="30592" marR="30592" marT="24473" marB="2447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050">
                          <a:effectLst/>
                        </a:rPr>
                        <a:t>GO:0007586</a:t>
                      </a:r>
                    </a:p>
                  </a:txBody>
                  <a:tcPr marL="30592" marR="30592" marT="24473" marB="2447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050">
                          <a:effectLst/>
                        </a:rPr>
                        <a:t>139</a:t>
                      </a:r>
                    </a:p>
                  </a:txBody>
                  <a:tcPr marL="30592" marR="30592" marT="24473" marB="2447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050">
                          <a:effectLst/>
                        </a:rPr>
                        <a:t>217</a:t>
                      </a:r>
                    </a:p>
                  </a:txBody>
                  <a:tcPr marL="30592" marR="30592" marT="24473" marB="2447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050">
                          <a:effectLst/>
                        </a:rPr>
                        <a:t>11</a:t>
                      </a:r>
                    </a:p>
                  </a:txBody>
                  <a:tcPr marL="30592" marR="30592" marT="24473" marB="2447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050">
                          <a:effectLst/>
                        </a:rPr>
                        <a:t>17906</a:t>
                      </a:r>
                    </a:p>
                  </a:txBody>
                  <a:tcPr marL="30592" marR="30592" marT="24473" marB="2447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050">
                          <a:effectLst/>
                        </a:rPr>
                        <a:t>CAPN9,PBLD,MUC6,WNK1,NOD2,ABCG5,ABCG8,TYMP,PRSS1,OPRK1,PRSS3</a:t>
                      </a:r>
                    </a:p>
                  </a:txBody>
                  <a:tcPr marL="30592" marR="30592" marT="24473" marB="2447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6481227"/>
                  </a:ext>
                </a:extLst>
              </a:tr>
              <a:tr h="313257">
                <a:tc>
                  <a:txBody>
                    <a:bodyPr/>
                    <a:lstStyle/>
                    <a:p>
                      <a:r>
                        <a:rPr lang="en-GB" sz="1050">
                          <a:effectLst/>
                        </a:rPr>
                        <a:t>2</a:t>
                      </a:r>
                    </a:p>
                  </a:txBody>
                  <a:tcPr marL="30592" marR="30592" marT="24473" marB="2447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050">
                          <a:effectLst/>
                        </a:rPr>
                        <a:t>GO:CC</a:t>
                      </a:r>
                    </a:p>
                  </a:txBody>
                  <a:tcPr marL="30592" marR="30592" marT="24473" marB="2447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050">
                          <a:effectLst/>
                        </a:rPr>
                        <a:t>DNA recombinase complex</a:t>
                      </a:r>
                    </a:p>
                  </a:txBody>
                  <a:tcPr marL="30592" marR="30592" marT="24473" marB="2447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050">
                          <a:effectLst/>
                        </a:rPr>
                        <a:t>GO:0097519</a:t>
                      </a:r>
                    </a:p>
                  </a:txBody>
                  <a:tcPr marL="30592" marR="30592" marT="24473" marB="2447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050">
                          <a:effectLst/>
                        </a:rPr>
                        <a:t>2</a:t>
                      </a:r>
                    </a:p>
                  </a:txBody>
                  <a:tcPr marL="30592" marR="30592" marT="24473" marB="2447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050">
                          <a:effectLst/>
                        </a:rPr>
                        <a:t>223</a:t>
                      </a:r>
                    </a:p>
                  </a:txBody>
                  <a:tcPr marL="30592" marR="30592" marT="24473" marB="2447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050">
                          <a:effectLst/>
                        </a:rPr>
                        <a:t>2</a:t>
                      </a:r>
                    </a:p>
                  </a:txBody>
                  <a:tcPr marL="30592" marR="30592" marT="24473" marB="2447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050" dirty="0">
                          <a:effectLst/>
                        </a:rPr>
                        <a:t>18856</a:t>
                      </a:r>
                    </a:p>
                  </a:txBody>
                  <a:tcPr marL="30592" marR="30592" marT="24473" marB="2447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050">
                          <a:effectLst/>
                        </a:rPr>
                        <a:t>RAG1,RAG2</a:t>
                      </a:r>
                    </a:p>
                  </a:txBody>
                  <a:tcPr marL="30592" marR="30592" marT="24473" marB="2447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7625097"/>
                  </a:ext>
                </a:extLst>
              </a:tr>
              <a:tr h="313257">
                <a:tc>
                  <a:txBody>
                    <a:bodyPr/>
                    <a:lstStyle/>
                    <a:p>
                      <a:r>
                        <a:rPr lang="en-GB" sz="1050">
                          <a:effectLst/>
                        </a:rPr>
                        <a:t>3</a:t>
                      </a:r>
                    </a:p>
                  </a:txBody>
                  <a:tcPr marL="30592" marR="30592" marT="24473" marB="2447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050">
                          <a:effectLst/>
                        </a:rPr>
                        <a:t>KEGG</a:t>
                      </a:r>
                    </a:p>
                  </a:txBody>
                  <a:tcPr marL="30592" marR="30592" marT="24473" marB="2447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050">
                          <a:effectLst/>
                        </a:rPr>
                        <a:t>ABC transporters</a:t>
                      </a:r>
                    </a:p>
                  </a:txBody>
                  <a:tcPr marL="30592" marR="30592" marT="24473" marB="2447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050">
                          <a:effectLst/>
                        </a:rPr>
                        <a:t>KEGG:02010</a:t>
                      </a:r>
                    </a:p>
                  </a:txBody>
                  <a:tcPr marL="30592" marR="30592" marT="24473" marB="2447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050">
                          <a:effectLst/>
                        </a:rPr>
                        <a:t>45</a:t>
                      </a:r>
                    </a:p>
                  </a:txBody>
                  <a:tcPr marL="30592" marR="30592" marT="24473" marB="2447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050">
                          <a:effectLst/>
                        </a:rPr>
                        <a:t>91</a:t>
                      </a:r>
                    </a:p>
                  </a:txBody>
                  <a:tcPr marL="30592" marR="30592" marT="24473" marB="2447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050">
                          <a:effectLst/>
                        </a:rPr>
                        <a:t>5</a:t>
                      </a:r>
                    </a:p>
                  </a:txBody>
                  <a:tcPr marL="30592" marR="30592" marT="24473" marB="2447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050">
                          <a:effectLst/>
                        </a:rPr>
                        <a:t>7788</a:t>
                      </a:r>
                    </a:p>
                  </a:txBody>
                  <a:tcPr marL="30592" marR="30592" marT="24473" marB="2447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050" dirty="0">
                          <a:effectLst/>
                        </a:rPr>
                        <a:t>ABCG5,ABCG8,ABCB5,ABCA13,ABCB1</a:t>
                      </a:r>
                    </a:p>
                  </a:txBody>
                  <a:tcPr marL="30592" marR="30592" marT="24473" marB="2447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7662545"/>
                  </a:ext>
                </a:extLst>
              </a:tr>
              <a:tr h="313257">
                <a:tc>
                  <a:txBody>
                    <a:bodyPr/>
                    <a:lstStyle/>
                    <a:p>
                      <a:r>
                        <a:rPr lang="en-GB" sz="1050">
                          <a:effectLst/>
                        </a:rPr>
                        <a:t>4</a:t>
                      </a:r>
                    </a:p>
                  </a:txBody>
                  <a:tcPr marL="30592" marR="30592" marT="24473" marB="2447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050">
                          <a:effectLst/>
                        </a:rPr>
                        <a:t>REAC</a:t>
                      </a:r>
                    </a:p>
                  </a:txBody>
                  <a:tcPr marL="30592" marR="30592" marT="24473" marB="2447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050">
                          <a:effectLst/>
                        </a:rPr>
                        <a:t>Dectin-2 family</a:t>
                      </a:r>
                    </a:p>
                  </a:txBody>
                  <a:tcPr marL="30592" marR="30592" marT="24473" marB="2447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050">
                          <a:effectLst/>
                        </a:rPr>
                        <a:t>REAC:R-HSA-5621480</a:t>
                      </a:r>
                    </a:p>
                  </a:txBody>
                  <a:tcPr marL="30592" marR="30592" marT="24473" marB="2447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050">
                          <a:effectLst/>
                        </a:rPr>
                        <a:t>26</a:t>
                      </a:r>
                    </a:p>
                  </a:txBody>
                  <a:tcPr marL="30592" marR="30592" marT="24473" marB="2447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050">
                          <a:effectLst/>
                        </a:rPr>
                        <a:t>129</a:t>
                      </a:r>
                    </a:p>
                  </a:txBody>
                  <a:tcPr marL="30592" marR="30592" marT="24473" marB="2447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050">
                          <a:effectLst/>
                        </a:rPr>
                        <a:t>5</a:t>
                      </a:r>
                    </a:p>
                  </a:txBody>
                  <a:tcPr marL="30592" marR="30592" marT="24473" marB="2447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050">
                          <a:effectLst/>
                        </a:rPr>
                        <a:t>10594</a:t>
                      </a:r>
                    </a:p>
                  </a:txBody>
                  <a:tcPr marL="30592" marR="30592" marT="24473" marB="2447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050">
                          <a:effectLst/>
                        </a:rPr>
                        <a:t>MUC6,PLCG2,MUC16,MUC3A,MUC12</a:t>
                      </a:r>
                    </a:p>
                  </a:txBody>
                  <a:tcPr marL="30592" marR="30592" marT="24473" marB="2447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6714408"/>
                  </a:ext>
                </a:extLst>
              </a:tr>
              <a:tr h="577568">
                <a:tc>
                  <a:txBody>
                    <a:bodyPr/>
                    <a:lstStyle/>
                    <a:p>
                      <a:r>
                        <a:rPr lang="en-GB" sz="1050">
                          <a:effectLst/>
                        </a:rPr>
                        <a:t>5</a:t>
                      </a:r>
                    </a:p>
                  </a:txBody>
                  <a:tcPr marL="30592" marR="30592" marT="24473" marB="2447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050">
                          <a:effectLst/>
                        </a:rPr>
                        <a:t>REAC</a:t>
                      </a:r>
                    </a:p>
                  </a:txBody>
                  <a:tcPr marL="30592" marR="30592" marT="24473" marB="2447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050">
                          <a:effectLst/>
                        </a:rPr>
                        <a:t>Defective GALNT12 causes colorectal cancer 1 (CRCS1)</a:t>
                      </a:r>
                    </a:p>
                  </a:txBody>
                  <a:tcPr marL="30592" marR="30592" marT="24473" marB="2447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050">
                          <a:effectLst/>
                        </a:rPr>
                        <a:t>REAC:R-HSA-5083636</a:t>
                      </a:r>
                    </a:p>
                  </a:txBody>
                  <a:tcPr marL="30592" marR="30592" marT="24473" marB="2447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050">
                          <a:effectLst/>
                        </a:rPr>
                        <a:t>16</a:t>
                      </a:r>
                    </a:p>
                  </a:txBody>
                  <a:tcPr marL="30592" marR="30592" marT="24473" marB="2447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050">
                          <a:effectLst/>
                        </a:rPr>
                        <a:t>129</a:t>
                      </a:r>
                    </a:p>
                  </a:txBody>
                  <a:tcPr marL="30592" marR="30592" marT="24473" marB="2447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050">
                          <a:effectLst/>
                        </a:rPr>
                        <a:t>4</a:t>
                      </a:r>
                    </a:p>
                  </a:txBody>
                  <a:tcPr marL="30592" marR="30592" marT="24473" marB="2447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050">
                          <a:effectLst/>
                        </a:rPr>
                        <a:t>10594</a:t>
                      </a:r>
                    </a:p>
                  </a:txBody>
                  <a:tcPr marL="30592" marR="30592" marT="24473" marB="2447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050" dirty="0">
                          <a:effectLst/>
                        </a:rPr>
                        <a:t>MUC6,MUC16,MUC3A,MUC12</a:t>
                      </a:r>
                    </a:p>
                  </a:txBody>
                  <a:tcPr marL="30592" marR="30592" marT="24473" marB="2447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6215362"/>
                  </a:ext>
                </a:extLst>
              </a:tr>
              <a:tr h="753775">
                <a:tc>
                  <a:txBody>
                    <a:bodyPr/>
                    <a:lstStyle/>
                    <a:p>
                      <a:r>
                        <a:rPr lang="en-GB" sz="1050">
                          <a:effectLst/>
                        </a:rPr>
                        <a:t>6</a:t>
                      </a:r>
                    </a:p>
                  </a:txBody>
                  <a:tcPr marL="30592" marR="30592" marT="24473" marB="2447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050">
                          <a:effectLst/>
                        </a:rPr>
                        <a:t>REAC</a:t>
                      </a:r>
                    </a:p>
                  </a:txBody>
                  <a:tcPr marL="30592" marR="30592" marT="24473" marB="2447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050">
                          <a:effectLst/>
                        </a:rPr>
                        <a:t>Defective GALNT3 causes familial hyperphosphatemic tumoral calcinosis (HFTC)</a:t>
                      </a:r>
                    </a:p>
                  </a:txBody>
                  <a:tcPr marL="30592" marR="30592" marT="24473" marB="2447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050">
                          <a:effectLst/>
                        </a:rPr>
                        <a:t>REAC:R-HSA-5083625</a:t>
                      </a:r>
                    </a:p>
                  </a:txBody>
                  <a:tcPr marL="30592" marR="30592" marT="24473" marB="2447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050">
                          <a:effectLst/>
                        </a:rPr>
                        <a:t>16</a:t>
                      </a:r>
                    </a:p>
                  </a:txBody>
                  <a:tcPr marL="30592" marR="30592" marT="24473" marB="2447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050">
                          <a:effectLst/>
                        </a:rPr>
                        <a:t>129</a:t>
                      </a:r>
                    </a:p>
                  </a:txBody>
                  <a:tcPr marL="30592" marR="30592" marT="24473" marB="2447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050">
                          <a:effectLst/>
                        </a:rPr>
                        <a:t>4</a:t>
                      </a:r>
                    </a:p>
                  </a:txBody>
                  <a:tcPr marL="30592" marR="30592" marT="24473" marB="2447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050">
                          <a:effectLst/>
                        </a:rPr>
                        <a:t>10594</a:t>
                      </a:r>
                    </a:p>
                  </a:txBody>
                  <a:tcPr marL="30592" marR="30592" marT="24473" marB="2447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050">
                          <a:effectLst/>
                        </a:rPr>
                        <a:t>MUC6,MUC16,MUC3A,MUC12</a:t>
                      </a:r>
                    </a:p>
                  </a:txBody>
                  <a:tcPr marL="30592" marR="30592" marT="24473" marB="2447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2574912"/>
                  </a:ext>
                </a:extLst>
              </a:tr>
              <a:tr h="577568">
                <a:tc>
                  <a:txBody>
                    <a:bodyPr/>
                    <a:lstStyle/>
                    <a:p>
                      <a:r>
                        <a:rPr lang="en-GB" sz="1050">
                          <a:effectLst/>
                        </a:rPr>
                        <a:t>7</a:t>
                      </a:r>
                    </a:p>
                  </a:txBody>
                  <a:tcPr marL="30592" marR="30592" marT="24473" marB="2447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050">
                          <a:effectLst/>
                        </a:rPr>
                        <a:t>REAC</a:t>
                      </a:r>
                    </a:p>
                  </a:txBody>
                  <a:tcPr marL="30592" marR="30592" marT="24473" marB="2447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050">
                          <a:effectLst/>
                        </a:rPr>
                        <a:t>Defective C1GALT1C1 causes Tn polyagglutination syndrome (TNPS)</a:t>
                      </a:r>
                    </a:p>
                  </a:txBody>
                  <a:tcPr marL="30592" marR="30592" marT="24473" marB="2447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050" dirty="0">
                          <a:effectLst/>
                        </a:rPr>
                        <a:t>REAC:R-HSA-5083632</a:t>
                      </a:r>
                    </a:p>
                  </a:txBody>
                  <a:tcPr marL="30592" marR="30592" marT="24473" marB="2447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050">
                          <a:effectLst/>
                        </a:rPr>
                        <a:t>17</a:t>
                      </a:r>
                    </a:p>
                  </a:txBody>
                  <a:tcPr marL="30592" marR="30592" marT="24473" marB="2447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050">
                          <a:effectLst/>
                        </a:rPr>
                        <a:t>129</a:t>
                      </a:r>
                    </a:p>
                  </a:txBody>
                  <a:tcPr marL="30592" marR="30592" marT="24473" marB="2447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050">
                          <a:effectLst/>
                        </a:rPr>
                        <a:t>4</a:t>
                      </a:r>
                    </a:p>
                  </a:txBody>
                  <a:tcPr marL="30592" marR="30592" marT="24473" marB="2447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050">
                          <a:effectLst/>
                        </a:rPr>
                        <a:t>10594</a:t>
                      </a:r>
                    </a:p>
                  </a:txBody>
                  <a:tcPr marL="30592" marR="30592" marT="24473" marB="2447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050">
                          <a:effectLst/>
                        </a:rPr>
                        <a:t>MUC6,MUC16,MUC3A,MUC12</a:t>
                      </a:r>
                    </a:p>
                  </a:txBody>
                  <a:tcPr marL="30592" marR="30592" marT="24473" marB="2447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8077879"/>
                  </a:ext>
                </a:extLst>
              </a:tr>
              <a:tr h="313257">
                <a:tc>
                  <a:txBody>
                    <a:bodyPr/>
                    <a:lstStyle/>
                    <a:p>
                      <a:r>
                        <a:rPr lang="en-GB" sz="1050">
                          <a:effectLst/>
                        </a:rPr>
                        <a:t>8</a:t>
                      </a:r>
                    </a:p>
                  </a:txBody>
                  <a:tcPr marL="30592" marR="30592" marT="24473" marB="2447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050">
                          <a:effectLst/>
                        </a:rPr>
                        <a:t>CORUM</a:t>
                      </a:r>
                    </a:p>
                  </a:txBody>
                  <a:tcPr marL="30592" marR="30592" marT="24473" marB="2447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050">
                          <a:effectLst/>
                        </a:rPr>
                        <a:t>RAG1-RAG2 tetramer complex</a:t>
                      </a:r>
                    </a:p>
                  </a:txBody>
                  <a:tcPr marL="30592" marR="30592" marT="24473" marB="2447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050">
                          <a:effectLst/>
                        </a:rPr>
                        <a:t>CORUM:5384</a:t>
                      </a:r>
                    </a:p>
                  </a:txBody>
                  <a:tcPr marL="30592" marR="30592" marT="24473" marB="2447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050">
                          <a:effectLst/>
                        </a:rPr>
                        <a:t>2</a:t>
                      </a:r>
                    </a:p>
                  </a:txBody>
                  <a:tcPr marL="30592" marR="30592" marT="24473" marB="2447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050">
                          <a:effectLst/>
                        </a:rPr>
                        <a:t>45</a:t>
                      </a:r>
                    </a:p>
                  </a:txBody>
                  <a:tcPr marL="30592" marR="30592" marT="24473" marB="2447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050">
                          <a:effectLst/>
                        </a:rPr>
                        <a:t>2</a:t>
                      </a:r>
                    </a:p>
                  </a:txBody>
                  <a:tcPr marL="30592" marR="30592" marT="24473" marB="2447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050">
                          <a:effectLst/>
                        </a:rPr>
                        <a:t>3629</a:t>
                      </a:r>
                    </a:p>
                  </a:txBody>
                  <a:tcPr marL="30592" marR="30592" marT="24473" marB="2447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050">
                          <a:effectLst/>
                        </a:rPr>
                        <a:t>RAG1,RAG2</a:t>
                      </a:r>
                    </a:p>
                  </a:txBody>
                  <a:tcPr marL="30592" marR="30592" marT="24473" marB="2447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724508"/>
                  </a:ext>
                </a:extLst>
              </a:tr>
              <a:tr h="225154">
                <a:tc>
                  <a:txBody>
                    <a:bodyPr/>
                    <a:lstStyle/>
                    <a:p>
                      <a:r>
                        <a:rPr lang="en-GB" sz="1050">
                          <a:effectLst/>
                        </a:rPr>
                        <a:t>9</a:t>
                      </a:r>
                    </a:p>
                  </a:txBody>
                  <a:tcPr marL="30592" marR="30592" marT="24473" marB="2447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050">
                          <a:effectLst/>
                        </a:rPr>
                        <a:t>CORUM</a:t>
                      </a:r>
                    </a:p>
                  </a:txBody>
                  <a:tcPr marL="30592" marR="30592" marT="24473" marB="2447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050">
                          <a:effectLst/>
                        </a:rPr>
                        <a:t>ABCG5-ABCG8 complex</a:t>
                      </a:r>
                    </a:p>
                  </a:txBody>
                  <a:tcPr marL="30592" marR="30592" marT="24473" marB="2447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050">
                          <a:effectLst/>
                        </a:rPr>
                        <a:t>CORUM:7263</a:t>
                      </a:r>
                    </a:p>
                  </a:txBody>
                  <a:tcPr marL="30592" marR="30592" marT="24473" marB="2447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050">
                          <a:effectLst/>
                        </a:rPr>
                        <a:t>2</a:t>
                      </a:r>
                    </a:p>
                  </a:txBody>
                  <a:tcPr marL="30592" marR="30592" marT="24473" marB="2447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050">
                          <a:effectLst/>
                        </a:rPr>
                        <a:t>45</a:t>
                      </a:r>
                    </a:p>
                  </a:txBody>
                  <a:tcPr marL="30592" marR="30592" marT="24473" marB="2447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050">
                          <a:effectLst/>
                        </a:rPr>
                        <a:t>2</a:t>
                      </a:r>
                    </a:p>
                  </a:txBody>
                  <a:tcPr marL="30592" marR="30592" marT="24473" marB="2447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050">
                          <a:effectLst/>
                        </a:rPr>
                        <a:t>3629</a:t>
                      </a:r>
                    </a:p>
                  </a:txBody>
                  <a:tcPr marL="30592" marR="30592" marT="24473" marB="2447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050" dirty="0">
                          <a:effectLst/>
                        </a:rPr>
                        <a:t>ABCG5,ABCG8</a:t>
                      </a:r>
                    </a:p>
                  </a:txBody>
                  <a:tcPr marL="30592" marR="30592" marT="24473" marB="2447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07183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066654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AA93C5A-A9CE-E740-9ECD-4D75753AE6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3493" y="760912"/>
            <a:ext cx="8010813" cy="4866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9160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D65EBE-3ED2-EE41-AFEB-7C12EB75AD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847" y="176867"/>
            <a:ext cx="10515600" cy="1325563"/>
          </a:xfrm>
        </p:spPr>
        <p:txBody>
          <a:bodyPr/>
          <a:lstStyle/>
          <a:p>
            <a:r>
              <a:rPr lang="en-US" dirty="0"/>
              <a:t>Future work: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C0ED36-9085-5241-83FB-5E2FF204C2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7222" y="1502429"/>
            <a:ext cx="11568953" cy="4911817"/>
          </a:xfrm>
        </p:spPr>
        <p:txBody>
          <a:bodyPr/>
          <a:lstStyle/>
          <a:p>
            <a:r>
              <a:rPr lang="en-US" dirty="0"/>
              <a:t>Polish report-generating side of variant pipeline</a:t>
            </a:r>
          </a:p>
          <a:p>
            <a:endParaRPr lang="en-US" dirty="0"/>
          </a:p>
          <a:p>
            <a:r>
              <a:rPr lang="en-US" dirty="0"/>
              <a:t>Create more pipelines:</a:t>
            </a:r>
          </a:p>
          <a:p>
            <a:pPr lvl="1"/>
            <a:r>
              <a:rPr lang="en-US" dirty="0"/>
              <a:t>RNA-</a:t>
            </a:r>
            <a:r>
              <a:rPr lang="en-US" dirty="0" err="1"/>
              <a:t>seq</a:t>
            </a:r>
            <a:endParaRPr lang="en-US" dirty="0"/>
          </a:p>
          <a:p>
            <a:pPr lvl="1"/>
            <a:r>
              <a:rPr lang="en-US" dirty="0"/>
              <a:t>somatic/germline structural variants</a:t>
            </a:r>
          </a:p>
          <a:p>
            <a:endParaRPr lang="en-US" dirty="0"/>
          </a:p>
          <a:p>
            <a:r>
              <a:rPr lang="en-US" dirty="0"/>
              <a:t>Create website for clients to access (link)</a:t>
            </a:r>
          </a:p>
        </p:txBody>
      </p:sp>
    </p:spTree>
    <p:extLst>
      <p:ext uri="{BB962C8B-B14F-4D97-AF65-F5344CB8AC3E}">
        <p14:creationId xmlns:p14="http://schemas.microsoft.com/office/powerpoint/2010/main" val="26563750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D4FB7-F26B-CD4D-8009-720691745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Thanks!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5FBB6C-AD6B-C440-AA63-E770FB0F67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4339" y="1343586"/>
            <a:ext cx="4903321" cy="3691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7868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B1E71C2-2476-584E-A2CA-52D0DAE865E3}"/>
              </a:ext>
            </a:extLst>
          </p:cNvPr>
          <p:cNvSpPr/>
          <p:nvPr/>
        </p:nvSpPr>
        <p:spPr>
          <a:xfrm>
            <a:off x="0" y="486916"/>
            <a:ext cx="12192000" cy="73724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580CC7-2B83-0C4B-87D4-EB0BE1D1D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497" y="156119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8DBF5A-E648-A045-8CF8-00FFC4A3D3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474" y="1616151"/>
            <a:ext cx="11388634" cy="4879929"/>
          </a:xfrm>
        </p:spPr>
        <p:txBody>
          <a:bodyPr>
            <a:normAutofit/>
          </a:bodyPr>
          <a:lstStyle/>
          <a:p>
            <a:r>
              <a:rPr lang="en-US" sz="2400" dirty="0"/>
              <a:t>Overview (my job)</a:t>
            </a:r>
          </a:p>
          <a:p>
            <a:r>
              <a:rPr lang="en-US" sz="2400" dirty="0"/>
              <a:t>What are Pipelines?</a:t>
            </a:r>
          </a:p>
          <a:p>
            <a:r>
              <a:rPr lang="en-US" sz="2400" dirty="0"/>
              <a:t>Pipelines developed:</a:t>
            </a:r>
          </a:p>
          <a:p>
            <a:pPr lvl="1"/>
            <a:r>
              <a:rPr lang="en-US" sz="2000" dirty="0"/>
              <a:t>QC</a:t>
            </a:r>
          </a:p>
          <a:p>
            <a:pPr lvl="1"/>
            <a:r>
              <a:rPr lang="en-US" sz="2000" dirty="0"/>
              <a:t>Germline</a:t>
            </a:r>
          </a:p>
          <a:p>
            <a:pPr lvl="1"/>
            <a:r>
              <a:rPr lang="en-US" sz="2000" dirty="0"/>
              <a:t>Somatic</a:t>
            </a:r>
            <a:endParaRPr lang="en-US" sz="2400" dirty="0"/>
          </a:p>
          <a:p>
            <a:r>
              <a:rPr lang="en-US" sz="2400" dirty="0"/>
              <a:t>Projects in progress</a:t>
            </a:r>
          </a:p>
          <a:p>
            <a:r>
              <a:rPr lang="en-US" sz="2400" dirty="0"/>
              <a:t>Future work</a:t>
            </a:r>
            <a:endParaRPr lang="en-US" sz="2000" dirty="0"/>
          </a:p>
          <a:p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833427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Group 86">
            <a:extLst>
              <a:ext uri="{FF2B5EF4-FFF2-40B4-BE49-F238E27FC236}">
                <a16:creationId xmlns:a16="http://schemas.microsoft.com/office/drawing/2014/main" id="{40171CF2-2BBA-7643-84EF-AB2129320E51}"/>
              </a:ext>
            </a:extLst>
          </p:cNvPr>
          <p:cNvGrpSpPr/>
          <p:nvPr/>
        </p:nvGrpSpPr>
        <p:grpSpPr>
          <a:xfrm>
            <a:off x="3429367" y="932579"/>
            <a:ext cx="4900105" cy="2020417"/>
            <a:chOff x="3429367" y="932579"/>
            <a:chExt cx="4900105" cy="2020417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6E09F2AA-A41A-2E4C-829C-B8155E8F57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18065"/>
            <a:stretch/>
          </p:blipFill>
          <p:spPr>
            <a:xfrm>
              <a:off x="4997389" y="975391"/>
              <a:ext cx="3055225" cy="1494497"/>
            </a:xfrm>
            <a:prstGeom prst="rect">
              <a:avLst/>
            </a:prstGeom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565E1143-3888-B444-93E5-027EBB8D07C5}"/>
                </a:ext>
              </a:extLst>
            </p:cNvPr>
            <p:cNvSpPr txBox="1"/>
            <p:nvPr/>
          </p:nvSpPr>
          <p:spPr>
            <a:xfrm>
              <a:off x="4524776" y="2429776"/>
              <a:ext cx="380469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latin typeface="Apple Color Emoji" pitchFamily="2" charset="0"/>
                  <a:ea typeface="Apple Color Emoji" pitchFamily="2" charset="0"/>
                  <a:cs typeface="Angsana New" panose="02020603050405020304" pitchFamily="18" charset="-34"/>
                </a:rPr>
                <a:t>BCRE Genomics</a:t>
              </a:r>
            </a:p>
          </p:txBody>
        </p: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A7DC2341-CA8A-0844-ADC9-4BC512A4D97E}"/>
                </a:ext>
              </a:extLst>
            </p:cNvPr>
            <p:cNvGrpSpPr/>
            <p:nvPr/>
          </p:nvGrpSpPr>
          <p:grpSpPr>
            <a:xfrm>
              <a:off x="3429367" y="932579"/>
              <a:ext cx="1471818" cy="1911205"/>
              <a:chOff x="3429366" y="932579"/>
              <a:chExt cx="2316631" cy="3058554"/>
            </a:xfrm>
          </p:grpSpPr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2AAD78E4-9AA0-C94D-952E-0712BB877C64}"/>
                  </a:ext>
                </a:extLst>
              </p:cNvPr>
              <p:cNvCxnSpPr/>
              <p:nvPr/>
            </p:nvCxnSpPr>
            <p:spPr>
              <a:xfrm>
                <a:off x="4113910" y="3093628"/>
                <a:ext cx="575014" cy="0"/>
              </a:xfrm>
              <a:prstGeom prst="line">
                <a:avLst/>
              </a:prstGeom>
              <a:ln w="381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86065B5E-8523-9843-A2E1-2F52A7D407E9}"/>
                  </a:ext>
                </a:extLst>
              </p:cNvPr>
              <p:cNvCxnSpPr/>
              <p:nvPr/>
            </p:nvCxnSpPr>
            <p:spPr>
              <a:xfrm>
                <a:off x="3867534" y="3868150"/>
                <a:ext cx="1120544" cy="0"/>
              </a:xfrm>
              <a:prstGeom prst="line">
                <a:avLst/>
              </a:prstGeom>
              <a:ln w="381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A494B35B-F9C7-F747-BC97-9E43A84F852D}"/>
                  </a:ext>
                </a:extLst>
              </p:cNvPr>
              <p:cNvCxnSpPr/>
              <p:nvPr/>
            </p:nvCxnSpPr>
            <p:spPr>
              <a:xfrm>
                <a:off x="4260517" y="3629194"/>
                <a:ext cx="575015" cy="0"/>
              </a:xfrm>
              <a:prstGeom prst="line">
                <a:avLst/>
              </a:prstGeom>
              <a:ln w="381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28C8411A-D947-434F-AD60-1C3061FE57C2}"/>
                  </a:ext>
                </a:extLst>
              </p:cNvPr>
              <p:cNvCxnSpPr/>
              <p:nvPr/>
            </p:nvCxnSpPr>
            <p:spPr>
              <a:xfrm>
                <a:off x="4012269" y="2796850"/>
                <a:ext cx="1018676" cy="0"/>
              </a:xfrm>
              <a:prstGeom prst="line">
                <a:avLst/>
              </a:prstGeom>
              <a:ln w="381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234BDC17-4194-1C42-89DA-5DA8D0217D76}"/>
                  </a:ext>
                </a:extLst>
              </p:cNvPr>
              <p:cNvCxnSpPr/>
              <p:nvPr/>
            </p:nvCxnSpPr>
            <p:spPr>
              <a:xfrm>
                <a:off x="3911593" y="2443608"/>
                <a:ext cx="1018676" cy="0"/>
              </a:xfrm>
              <a:prstGeom prst="line">
                <a:avLst/>
              </a:prstGeom>
              <a:ln w="381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6BC6EE27-48CC-0C47-9D72-81CD922A29EF}"/>
                  </a:ext>
                </a:extLst>
              </p:cNvPr>
              <p:cNvCxnSpPr/>
              <p:nvPr/>
            </p:nvCxnSpPr>
            <p:spPr>
              <a:xfrm>
                <a:off x="3627568" y="3868151"/>
                <a:ext cx="194534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3889E676-B42F-9C4D-8411-69EFD1C06C1F}"/>
                  </a:ext>
                </a:extLst>
              </p:cNvPr>
              <p:cNvSpPr/>
              <p:nvPr/>
            </p:nvSpPr>
            <p:spPr>
              <a:xfrm>
                <a:off x="3724835" y="968188"/>
                <a:ext cx="201706" cy="215153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A81FE141-9EB0-3340-9A06-F99EE7252CA9}"/>
                  </a:ext>
                </a:extLst>
              </p:cNvPr>
              <p:cNvSpPr/>
              <p:nvPr/>
            </p:nvSpPr>
            <p:spPr>
              <a:xfrm>
                <a:off x="5100918" y="968187"/>
                <a:ext cx="201706" cy="215153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7B9C3679-FFDA-D149-9C23-6257F097C189}"/>
                  </a:ext>
                </a:extLst>
              </p:cNvPr>
              <p:cNvSpPr/>
              <p:nvPr/>
            </p:nvSpPr>
            <p:spPr>
              <a:xfrm>
                <a:off x="3719027" y="2304035"/>
                <a:ext cx="271794" cy="266723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E558756F-7DA7-914D-97A0-B70B030D20D5}"/>
                  </a:ext>
                </a:extLst>
              </p:cNvPr>
              <p:cNvSpPr/>
              <p:nvPr/>
            </p:nvSpPr>
            <p:spPr>
              <a:xfrm>
                <a:off x="5015427" y="2309526"/>
                <a:ext cx="201706" cy="215153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3D002FA3-DCC3-3845-A55C-57CA81E5398B}"/>
                  </a:ext>
                </a:extLst>
              </p:cNvPr>
              <p:cNvSpPr/>
              <p:nvPr/>
            </p:nvSpPr>
            <p:spPr>
              <a:xfrm>
                <a:off x="5079738" y="3704764"/>
                <a:ext cx="244066" cy="286369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4BD78ADE-EF56-2146-9F4D-0668B6569C32}"/>
                  </a:ext>
                </a:extLst>
              </p:cNvPr>
              <p:cNvSpPr/>
              <p:nvPr/>
            </p:nvSpPr>
            <p:spPr>
              <a:xfrm>
                <a:off x="3724835" y="3747246"/>
                <a:ext cx="201706" cy="215153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79CD1986-DCF5-0945-97C5-8728BF3FD14B}"/>
                  </a:ext>
                </a:extLst>
              </p:cNvPr>
              <p:cNvSpPr/>
              <p:nvPr/>
            </p:nvSpPr>
            <p:spPr>
              <a:xfrm>
                <a:off x="3837390" y="1334535"/>
                <a:ext cx="77766" cy="7541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BB11C449-63D4-744E-B8FF-26372AC0FCA6}"/>
                  </a:ext>
                </a:extLst>
              </p:cNvPr>
              <p:cNvSpPr/>
              <p:nvPr/>
            </p:nvSpPr>
            <p:spPr>
              <a:xfrm>
                <a:off x="4058541" y="1636750"/>
                <a:ext cx="77766" cy="7541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D7E8C29A-BFFA-B142-B90A-0DB53F9BE40B}"/>
                  </a:ext>
                </a:extLst>
              </p:cNvPr>
              <p:cNvSpPr/>
              <p:nvPr/>
            </p:nvSpPr>
            <p:spPr>
              <a:xfrm>
                <a:off x="4424072" y="1893715"/>
                <a:ext cx="77766" cy="7541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E908B9A3-F82F-0845-9686-B0F768078D20}"/>
                  </a:ext>
                </a:extLst>
              </p:cNvPr>
              <p:cNvSpPr/>
              <p:nvPr/>
            </p:nvSpPr>
            <p:spPr>
              <a:xfrm>
                <a:off x="5011298" y="1324862"/>
                <a:ext cx="77766" cy="7541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2B0BBCE9-7D11-2448-BF41-41DB73A2150F}"/>
                  </a:ext>
                </a:extLst>
              </p:cNvPr>
              <p:cNvSpPr/>
              <p:nvPr/>
            </p:nvSpPr>
            <p:spPr>
              <a:xfrm>
                <a:off x="4795049" y="1636750"/>
                <a:ext cx="77766" cy="7541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EE66BB7F-8895-FA44-9F45-6593267B77D7}"/>
                  </a:ext>
                </a:extLst>
              </p:cNvPr>
              <p:cNvSpPr/>
              <p:nvPr/>
            </p:nvSpPr>
            <p:spPr>
              <a:xfrm>
                <a:off x="4097424" y="2121524"/>
                <a:ext cx="77766" cy="7541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0206D45E-9515-AE46-B2C9-1E70DF00E941}"/>
                  </a:ext>
                </a:extLst>
              </p:cNvPr>
              <p:cNvSpPr/>
              <p:nvPr/>
            </p:nvSpPr>
            <p:spPr>
              <a:xfrm>
                <a:off x="4756841" y="2121524"/>
                <a:ext cx="77766" cy="7541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6E5DAAAF-A0EF-8A4B-8878-E6A1E50AEFF8}"/>
                  </a:ext>
                </a:extLst>
              </p:cNvPr>
              <p:cNvSpPr/>
              <p:nvPr/>
            </p:nvSpPr>
            <p:spPr>
              <a:xfrm>
                <a:off x="3837390" y="2751386"/>
                <a:ext cx="77766" cy="7541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B122DA79-A070-8D41-9FDA-22C1F1364603}"/>
                  </a:ext>
                </a:extLst>
              </p:cNvPr>
              <p:cNvSpPr/>
              <p:nvPr/>
            </p:nvSpPr>
            <p:spPr>
              <a:xfrm>
                <a:off x="4058541" y="3048165"/>
                <a:ext cx="77766" cy="7541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6D303C4C-31B4-614D-9FC8-A32FED8200D4}"/>
                  </a:ext>
                </a:extLst>
              </p:cNvPr>
              <p:cNvSpPr/>
              <p:nvPr/>
            </p:nvSpPr>
            <p:spPr>
              <a:xfrm>
                <a:off x="5011298" y="2751386"/>
                <a:ext cx="77766" cy="7541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FABD7794-E1BE-B14B-A38F-51D3F5A92BD8}"/>
                  </a:ext>
                </a:extLst>
              </p:cNvPr>
              <p:cNvSpPr/>
              <p:nvPr/>
            </p:nvSpPr>
            <p:spPr>
              <a:xfrm>
                <a:off x="4795049" y="3048165"/>
                <a:ext cx="77766" cy="7541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EFE2151D-0C16-6F40-8076-81F83A50EBEE}"/>
                  </a:ext>
                </a:extLst>
              </p:cNvPr>
              <p:cNvSpPr/>
              <p:nvPr/>
            </p:nvSpPr>
            <p:spPr>
              <a:xfrm>
                <a:off x="4424072" y="3289943"/>
                <a:ext cx="77766" cy="7541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238667A9-525D-B64D-AD45-0AE8AF2369CE}"/>
                  </a:ext>
                </a:extLst>
              </p:cNvPr>
              <p:cNvSpPr/>
              <p:nvPr/>
            </p:nvSpPr>
            <p:spPr>
              <a:xfrm>
                <a:off x="4097424" y="3586722"/>
                <a:ext cx="77766" cy="7541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93228B56-DC7D-7A47-A8F8-8696D0F9A0EA}"/>
                  </a:ext>
                </a:extLst>
              </p:cNvPr>
              <p:cNvSpPr/>
              <p:nvPr/>
            </p:nvSpPr>
            <p:spPr>
              <a:xfrm>
                <a:off x="4826884" y="3586722"/>
                <a:ext cx="77766" cy="7541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E5CD1A5B-E4B2-3C43-9771-E70E62527F02}"/>
                  </a:ext>
                </a:extLst>
              </p:cNvPr>
              <p:cNvSpPr/>
              <p:nvPr/>
            </p:nvSpPr>
            <p:spPr>
              <a:xfrm>
                <a:off x="5477525" y="932579"/>
                <a:ext cx="268472" cy="286369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67B1551A-80A0-0C45-A3D2-6FFAA92AEAF9}"/>
                  </a:ext>
                </a:extLst>
              </p:cNvPr>
              <p:cNvSpPr/>
              <p:nvPr/>
            </p:nvSpPr>
            <p:spPr>
              <a:xfrm>
                <a:off x="3429366" y="3760574"/>
                <a:ext cx="201706" cy="215153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CF3C0659-2DC2-0E4A-8E12-DC22F94B4B9F}"/>
                  </a:ext>
                </a:extLst>
              </p:cNvPr>
              <p:cNvCxnSpPr>
                <a:stCxn id="5" idx="6"/>
                <a:endCxn id="36" idx="2"/>
              </p:cNvCxnSpPr>
              <p:nvPr/>
            </p:nvCxnSpPr>
            <p:spPr>
              <a:xfrm>
                <a:off x="5302624" y="1075764"/>
                <a:ext cx="174901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96B9EF73-C67D-304C-9626-5B45664EC225}"/>
                  </a:ext>
                </a:extLst>
              </p:cNvPr>
              <p:cNvSpPr/>
              <p:nvPr/>
            </p:nvSpPr>
            <p:spPr>
              <a:xfrm>
                <a:off x="5121685" y="988772"/>
                <a:ext cx="180939" cy="170330"/>
              </a:xfrm>
              <a:prstGeom prst="ellipse">
                <a:avLst/>
              </a:prstGeom>
              <a:solidFill>
                <a:srgbClr val="E42589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928790EA-C5E3-7349-9CBA-B09F9743C945}"/>
                  </a:ext>
                </a:extLst>
              </p:cNvPr>
              <p:cNvSpPr/>
              <p:nvPr/>
            </p:nvSpPr>
            <p:spPr>
              <a:xfrm>
                <a:off x="3737026" y="2351780"/>
                <a:ext cx="243811" cy="211156"/>
              </a:xfrm>
              <a:prstGeom prst="ellipse">
                <a:avLst/>
              </a:prstGeom>
              <a:solidFill>
                <a:srgbClr val="E42589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2E0B28E3-9F52-E548-A3A4-D28B91762CD8}"/>
                  </a:ext>
                </a:extLst>
              </p:cNvPr>
              <p:cNvSpPr/>
              <p:nvPr/>
            </p:nvSpPr>
            <p:spPr>
              <a:xfrm>
                <a:off x="5092010" y="3722929"/>
                <a:ext cx="218936" cy="226709"/>
              </a:xfrm>
              <a:prstGeom prst="ellipse">
                <a:avLst/>
              </a:prstGeom>
              <a:solidFill>
                <a:srgbClr val="E42589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33BE780D-546F-7F4B-80BE-0EF0215E76EF}"/>
                  </a:ext>
                </a:extLst>
              </p:cNvPr>
              <p:cNvSpPr/>
              <p:nvPr/>
            </p:nvSpPr>
            <p:spPr>
              <a:xfrm>
                <a:off x="5543328" y="1027626"/>
                <a:ext cx="102001" cy="148567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A8CE83E6-A07A-B949-A38C-ED90576FA532}"/>
                  </a:ext>
                </a:extLst>
              </p:cNvPr>
              <p:cNvSpPr/>
              <p:nvPr/>
            </p:nvSpPr>
            <p:spPr>
              <a:xfrm>
                <a:off x="3447368" y="3780538"/>
                <a:ext cx="145834" cy="181861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94E7F7C1-8CBE-7340-946D-E6951B43AB6F}"/>
                  </a:ext>
                </a:extLst>
              </p:cNvPr>
              <p:cNvSpPr/>
              <p:nvPr/>
            </p:nvSpPr>
            <p:spPr>
              <a:xfrm>
                <a:off x="5523742" y="958674"/>
                <a:ext cx="194105" cy="242057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C80DD8CE-72FC-BD4C-AC5D-C2D9E6A82C6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26541" y="1073937"/>
                <a:ext cx="1084757" cy="0"/>
              </a:xfrm>
              <a:prstGeom prst="line">
                <a:avLst/>
              </a:prstGeom>
              <a:ln w="381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3F1BFEA7-A402-494B-B21B-2440A55113E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058541" y="1371002"/>
                <a:ext cx="952758" cy="0"/>
              </a:xfrm>
              <a:prstGeom prst="line">
                <a:avLst/>
              </a:prstGeom>
              <a:ln w="381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63248388-E25A-1D42-AAB3-9621037E266F}"/>
                  </a:ext>
                </a:extLst>
              </p:cNvPr>
              <p:cNvCxnSpPr/>
              <p:nvPr/>
            </p:nvCxnSpPr>
            <p:spPr>
              <a:xfrm>
                <a:off x="4136307" y="1674455"/>
                <a:ext cx="475219" cy="0"/>
              </a:xfrm>
              <a:prstGeom prst="line">
                <a:avLst/>
              </a:prstGeom>
              <a:ln w="381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29F87178-EF72-F440-A03B-717CE8150CA2}"/>
                  </a:ext>
                </a:extLst>
              </p:cNvPr>
              <p:cNvCxnSpPr/>
              <p:nvPr/>
            </p:nvCxnSpPr>
            <p:spPr>
              <a:xfrm>
                <a:off x="4279127" y="2164159"/>
                <a:ext cx="475219" cy="0"/>
              </a:xfrm>
              <a:prstGeom prst="line">
                <a:avLst/>
              </a:prstGeom>
              <a:ln w="381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1647120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C6292F8-9746-844A-850C-CCDFC45E7C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9293" y="1467672"/>
            <a:ext cx="5071655" cy="412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2686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1FD0C3-E5B0-024B-A2BB-7087CCBB47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77" y="-110269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Overview – my job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DF60790-50DF-F947-9AA2-BFB65A45CA8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ackgroundRemoval t="21973" b="71094" l="15430" r="89941">
                        <a14:foregroundMark x1="42090" y1="49023" x2="40039" y2="24414"/>
                        <a14:foregroundMark x1="25879" y1="66504" x2="41309" y2="51465"/>
                      </a14:backgroundRemoval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</a:extLst>
          </a:blip>
          <a:srcRect l="15059" t="16671" r="4164" b="29617"/>
          <a:stretch/>
        </p:blipFill>
        <p:spPr>
          <a:xfrm rot="10800000">
            <a:off x="726142" y="3130808"/>
            <a:ext cx="2011683" cy="133766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D4DDC10-81EE-C94D-A5D9-C92ABAF6665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853" t="10095" r="15717" b="16190"/>
          <a:stretch/>
        </p:blipFill>
        <p:spPr>
          <a:xfrm>
            <a:off x="4263932" y="2705181"/>
            <a:ext cx="1271824" cy="1464869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252E9F9-2C28-B149-953A-4B0B24A61C60}"/>
              </a:ext>
            </a:extLst>
          </p:cNvPr>
          <p:cNvCxnSpPr/>
          <p:nvPr/>
        </p:nvCxnSpPr>
        <p:spPr>
          <a:xfrm>
            <a:off x="3124769" y="3491198"/>
            <a:ext cx="52251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0BBD5022-944A-964C-83CD-5C5F8ADBDF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4708" y="2103186"/>
            <a:ext cx="623121" cy="102010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2ED2F3C-F1E2-3343-B75F-4AA133FB19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6731" y="2095673"/>
            <a:ext cx="623121" cy="1020109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76CE5443-BE7B-2044-8553-5464C669FA34}"/>
              </a:ext>
            </a:extLst>
          </p:cNvPr>
          <p:cNvSpPr txBox="1"/>
          <p:nvPr/>
        </p:nvSpPr>
        <p:spPr>
          <a:xfrm>
            <a:off x="892875" y="5377253"/>
            <a:ext cx="21048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receive  collaborator</a:t>
            </a:r>
          </a:p>
          <a:p>
            <a:r>
              <a:rPr lang="en-US" dirty="0"/>
              <a:t>samples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E7E3913-0BC0-1F40-9225-D2687A47D00C}"/>
              </a:ext>
            </a:extLst>
          </p:cNvPr>
          <p:cNvSpPr txBox="1"/>
          <p:nvPr/>
        </p:nvSpPr>
        <p:spPr>
          <a:xfrm>
            <a:off x="4261474" y="5251854"/>
            <a:ext cx="186807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process samples:</a:t>
            </a:r>
          </a:p>
          <a:p>
            <a:pPr marL="285750" indent="-285750">
              <a:buFontTx/>
              <a:buChar char="-"/>
            </a:pPr>
            <a:r>
              <a:rPr lang="en-US" dirty="0"/>
              <a:t>QC</a:t>
            </a:r>
          </a:p>
          <a:p>
            <a:pPr marL="285750" indent="-285750">
              <a:buFontTx/>
              <a:buChar char="-"/>
            </a:pPr>
            <a:r>
              <a:rPr lang="en-US" dirty="0"/>
              <a:t>Alignments </a:t>
            </a:r>
            <a:r>
              <a:rPr lang="en-US" dirty="0" err="1"/>
              <a:t>etc</a:t>
            </a:r>
            <a:endParaRPr lang="en-US" dirty="0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178EE03-A176-1D43-A7F8-76DB664AE6EB}"/>
              </a:ext>
            </a:extLst>
          </p:cNvPr>
          <p:cNvCxnSpPr>
            <a:cxnSpLocks/>
          </p:cNvCxnSpPr>
          <p:nvPr/>
        </p:nvCxnSpPr>
        <p:spPr>
          <a:xfrm>
            <a:off x="5845109" y="3491198"/>
            <a:ext cx="118727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4" name="Group 33">
            <a:extLst>
              <a:ext uri="{FF2B5EF4-FFF2-40B4-BE49-F238E27FC236}">
                <a16:creationId xmlns:a16="http://schemas.microsoft.com/office/drawing/2014/main" id="{946B54BC-F3DB-0C44-AE06-3349150517A8}"/>
              </a:ext>
            </a:extLst>
          </p:cNvPr>
          <p:cNvGrpSpPr/>
          <p:nvPr/>
        </p:nvGrpSpPr>
        <p:grpSpPr>
          <a:xfrm>
            <a:off x="7234518" y="540478"/>
            <a:ext cx="4957482" cy="5357707"/>
            <a:chOff x="7234518" y="540478"/>
            <a:chExt cx="4957482" cy="5357707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EF7846AB-3CCC-C845-B5A2-B68ADC30CB4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807811" y="540478"/>
              <a:ext cx="2459291" cy="2582817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DEC168A-1E6B-7644-A670-C89FC7F738E9}"/>
                </a:ext>
              </a:extLst>
            </p:cNvPr>
            <p:cNvSpPr txBox="1"/>
            <p:nvPr/>
          </p:nvSpPr>
          <p:spPr>
            <a:xfrm>
              <a:off x="7598621" y="5251854"/>
              <a:ext cx="164878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Results:</a:t>
              </a:r>
            </a:p>
            <a:p>
              <a:r>
                <a:rPr lang="en-US" dirty="0"/>
                <a:t>Write up report</a:t>
              </a:r>
            </a:p>
          </p:txBody>
        </p: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C5653E3A-E776-9944-9906-5877B454CF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9028" r="14732"/>
            <a:stretch/>
          </p:blipFill>
          <p:spPr>
            <a:xfrm>
              <a:off x="7234518" y="3343853"/>
              <a:ext cx="4957482" cy="15621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15249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7B68416D-24C4-554E-B95E-5C867ECDC846}"/>
              </a:ext>
            </a:extLst>
          </p:cNvPr>
          <p:cNvSpPr/>
          <p:nvPr/>
        </p:nvSpPr>
        <p:spPr>
          <a:xfrm>
            <a:off x="1005840" y="1240971"/>
            <a:ext cx="2455817" cy="138466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Mapping and QC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F6C337A-CA9D-CF4A-AA95-99390C674810}"/>
              </a:ext>
            </a:extLst>
          </p:cNvPr>
          <p:cNvSpPr/>
          <p:nvPr/>
        </p:nvSpPr>
        <p:spPr>
          <a:xfrm>
            <a:off x="4519749" y="1240970"/>
            <a:ext cx="2455817" cy="138466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Processing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598FA46-E4B6-BE4A-9543-2E98B7EAFE88}"/>
              </a:ext>
            </a:extLst>
          </p:cNvPr>
          <p:cNvSpPr/>
          <p:nvPr/>
        </p:nvSpPr>
        <p:spPr>
          <a:xfrm>
            <a:off x="8177348" y="1240969"/>
            <a:ext cx="2455817" cy="138466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Post Processing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EC9E806-CBC6-334C-B4D8-6F139C34D9F3}"/>
              </a:ext>
            </a:extLst>
          </p:cNvPr>
          <p:cNvSpPr/>
          <p:nvPr/>
        </p:nvSpPr>
        <p:spPr>
          <a:xfrm>
            <a:off x="1177190" y="3241801"/>
            <a:ext cx="1588676" cy="1003628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Mapping and QC</a:t>
            </a:r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7F6BD996-143D-BF4B-8B5C-E5B0BBDF431C}"/>
              </a:ext>
            </a:extLst>
          </p:cNvPr>
          <p:cNvSpPr/>
          <p:nvPr/>
        </p:nvSpPr>
        <p:spPr>
          <a:xfrm>
            <a:off x="2883433" y="3502912"/>
            <a:ext cx="578224" cy="443753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48F02C0-FBF5-2F48-A9E5-359EC1256CA5}"/>
              </a:ext>
            </a:extLst>
          </p:cNvPr>
          <p:cNvSpPr/>
          <p:nvPr/>
        </p:nvSpPr>
        <p:spPr>
          <a:xfrm>
            <a:off x="3613415" y="3241801"/>
            <a:ext cx="1685107" cy="990566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Variant calling / Transcript count</a:t>
            </a: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7A307BCE-4B82-B143-919F-B4FA4504DFEC}"/>
              </a:ext>
            </a:extLst>
          </p:cNvPr>
          <p:cNvSpPr/>
          <p:nvPr/>
        </p:nvSpPr>
        <p:spPr>
          <a:xfrm>
            <a:off x="5567847" y="3502911"/>
            <a:ext cx="578224" cy="443753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1C74B9DA-05BA-F34E-AD36-9D3D1AF06564}"/>
              </a:ext>
            </a:extLst>
          </p:cNvPr>
          <p:cNvSpPr/>
          <p:nvPr/>
        </p:nvSpPr>
        <p:spPr>
          <a:xfrm>
            <a:off x="6302825" y="3229504"/>
            <a:ext cx="1730832" cy="990566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Filtering</a:t>
            </a:r>
          </a:p>
        </p:txBody>
      </p:sp>
    </p:spTree>
    <p:extLst>
      <p:ext uri="{BB962C8B-B14F-4D97-AF65-F5344CB8AC3E}">
        <p14:creationId xmlns:p14="http://schemas.microsoft.com/office/powerpoint/2010/main" val="10553483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2A49785-8892-3549-8AE4-5FBA2665D46A}"/>
              </a:ext>
            </a:extLst>
          </p:cNvPr>
          <p:cNvSpPr txBox="1">
            <a:spLocks/>
          </p:cNvSpPr>
          <p:nvPr/>
        </p:nvSpPr>
        <p:spPr>
          <a:xfrm>
            <a:off x="181378" y="15906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What is a pipeline?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7DD394F-5A88-3F4D-A8C8-1C76810F45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9140" y="1919337"/>
            <a:ext cx="10130201" cy="2820129"/>
          </a:xfrm>
          <a:prstGeom prst="rect">
            <a:avLst/>
          </a:prstGeom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84D58705-44FC-3F42-AD10-33372C731D63}"/>
              </a:ext>
            </a:extLst>
          </p:cNvPr>
          <p:cNvSpPr/>
          <p:nvPr/>
        </p:nvSpPr>
        <p:spPr>
          <a:xfrm>
            <a:off x="181378" y="2092269"/>
            <a:ext cx="1055751" cy="704717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QC</a:t>
            </a:r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5A0DBFEE-353A-9545-91C4-E3D6F35BDD51}"/>
              </a:ext>
            </a:extLst>
          </p:cNvPr>
          <p:cNvSpPr/>
          <p:nvPr/>
        </p:nvSpPr>
        <p:spPr>
          <a:xfrm>
            <a:off x="1290916" y="2222752"/>
            <a:ext cx="578224" cy="443753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5367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DE2BF4-B7F0-5F40-9ACF-5CF7CE4793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99" y="-305137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Quality Control Pipeline: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6A83CCF-45BE-2E49-9F66-5B1DB7533C3B}"/>
              </a:ext>
            </a:extLst>
          </p:cNvPr>
          <p:cNvCxnSpPr>
            <a:cxnSpLocks/>
          </p:cNvCxnSpPr>
          <p:nvPr/>
        </p:nvCxnSpPr>
        <p:spPr>
          <a:xfrm>
            <a:off x="5651244" y="1922839"/>
            <a:ext cx="0" cy="36484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F3B6C9C5-C905-3A45-916B-C33898FEF610}"/>
              </a:ext>
            </a:extLst>
          </p:cNvPr>
          <p:cNvSpPr txBox="1"/>
          <p:nvPr/>
        </p:nvSpPr>
        <p:spPr>
          <a:xfrm>
            <a:off x="9941182" y="3772777"/>
            <a:ext cx="1973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multiQC</a:t>
            </a:r>
            <a:r>
              <a:rPr lang="en-US" dirty="0"/>
              <a:t>:          </a:t>
            </a:r>
            <a:r>
              <a:rPr lang="en-US" b="1" u="sng" dirty="0">
                <a:solidFill>
                  <a:srgbClr val="00B0F0"/>
                </a:solidFill>
                <a:hlinkClick r:id="rId2"/>
              </a:rPr>
              <a:t>here</a:t>
            </a:r>
            <a:endParaRPr lang="en-US" b="1" u="sng" dirty="0">
              <a:solidFill>
                <a:srgbClr val="00B0F0"/>
              </a:solidFill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91EB5775-FA25-8B43-B2B4-C6BAA5600366}"/>
              </a:ext>
            </a:extLst>
          </p:cNvPr>
          <p:cNvSpPr/>
          <p:nvPr/>
        </p:nvSpPr>
        <p:spPr>
          <a:xfrm>
            <a:off x="4757191" y="1368304"/>
            <a:ext cx="1788106" cy="523847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TrimGalore</a:t>
            </a:r>
            <a:endParaRPr lang="en-US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85197C7A-A1BD-384D-BBF6-D106851B5D47}"/>
              </a:ext>
            </a:extLst>
          </p:cNvPr>
          <p:cNvSpPr/>
          <p:nvPr/>
        </p:nvSpPr>
        <p:spPr>
          <a:xfrm>
            <a:off x="4757191" y="2318371"/>
            <a:ext cx="1788106" cy="523847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cgpMAP</a:t>
            </a:r>
            <a:endParaRPr lang="en-US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6B783059-1FAC-3B48-AD3A-130E28127F35}"/>
              </a:ext>
            </a:extLst>
          </p:cNvPr>
          <p:cNvSpPr/>
          <p:nvPr/>
        </p:nvSpPr>
        <p:spPr>
          <a:xfrm>
            <a:off x="4757191" y="3186520"/>
            <a:ext cx="1788106" cy="523847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sort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9C590F91-1C34-A54E-BA4A-E9802B019A37}"/>
              </a:ext>
            </a:extLst>
          </p:cNvPr>
          <p:cNvSpPr/>
          <p:nvPr/>
        </p:nvSpPr>
        <p:spPr>
          <a:xfrm>
            <a:off x="7329569" y="3394684"/>
            <a:ext cx="1788106" cy="523847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hybrid stats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D041C28E-97D1-144F-B47D-C3CB1F122470}"/>
              </a:ext>
            </a:extLst>
          </p:cNvPr>
          <p:cNvSpPr/>
          <p:nvPr/>
        </p:nvSpPr>
        <p:spPr>
          <a:xfrm>
            <a:off x="2377480" y="4578596"/>
            <a:ext cx="2046622" cy="77575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Somalier</a:t>
            </a:r>
            <a:endParaRPr lang="en-US" dirty="0"/>
          </a:p>
          <a:p>
            <a:pPr algn="ctr"/>
            <a:r>
              <a:rPr lang="en-US" dirty="0"/>
              <a:t>Ancestry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4DFDA042-231F-9C43-989D-D3938A6E581D}"/>
              </a:ext>
            </a:extLst>
          </p:cNvPr>
          <p:cNvSpPr/>
          <p:nvPr/>
        </p:nvSpPr>
        <p:spPr>
          <a:xfrm>
            <a:off x="7392924" y="4090019"/>
            <a:ext cx="2046622" cy="77575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Somalier</a:t>
            </a:r>
            <a:endParaRPr lang="en-US" dirty="0"/>
          </a:p>
          <a:p>
            <a:pPr algn="ctr"/>
            <a:r>
              <a:rPr lang="en-US" dirty="0"/>
              <a:t>Relatedness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E0BC060-B85E-FA4D-9D62-6C31B339EB11}"/>
              </a:ext>
            </a:extLst>
          </p:cNvPr>
          <p:cNvCxnSpPr>
            <a:cxnSpLocks/>
          </p:cNvCxnSpPr>
          <p:nvPr/>
        </p:nvCxnSpPr>
        <p:spPr>
          <a:xfrm>
            <a:off x="5664691" y="2896725"/>
            <a:ext cx="0" cy="27411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FF9C80B-5CD3-A64B-AA1C-02B3A860F431}"/>
              </a:ext>
            </a:extLst>
          </p:cNvPr>
          <p:cNvCxnSpPr>
            <a:cxnSpLocks/>
          </p:cNvCxnSpPr>
          <p:nvPr/>
        </p:nvCxnSpPr>
        <p:spPr>
          <a:xfrm>
            <a:off x="6651977" y="3394684"/>
            <a:ext cx="622841" cy="14970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380E98F-A4AE-634D-8C4F-B6E3700AE67F}"/>
              </a:ext>
            </a:extLst>
          </p:cNvPr>
          <p:cNvCxnSpPr>
            <a:cxnSpLocks/>
          </p:cNvCxnSpPr>
          <p:nvPr/>
        </p:nvCxnSpPr>
        <p:spPr>
          <a:xfrm>
            <a:off x="5664691" y="3918531"/>
            <a:ext cx="0" cy="295213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B104F245-B242-EC43-A1DF-D84C27731134}"/>
              </a:ext>
            </a:extLst>
          </p:cNvPr>
          <p:cNvSpPr txBox="1"/>
          <p:nvPr/>
        </p:nvSpPr>
        <p:spPr>
          <a:xfrm>
            <a:off x="4484257" y="5692628"/>
            <a:ext cx="2479140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Variant Analysis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B467222-2F1C-2546-B253-B59CC672D799}"/>
              </a:ext>
            </a:extLst>
          </p:cNvPr>
          <p:cNvSpPr txBox="1"/>
          <p:nvPr/>
        </p:nvSpPr>
        <p:spPr>
          <a:xfrm>
            <a:off x="5678855" y="6488806"/>
            <a:ext cx="1134670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i="1" dirty="0"/>
              <a:t>next pipeline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C422DA02-0C3A-DC41-AAD0-6EB5EDF217B0}"/>
              </a:ext>
            </a:extLst>
          </p:cNvPr>
          <p:cNvCxnSpPr>
            <a:cxnSpLocks/>
          </p:cNvCxnSpPr>
          <p:nvPr/>
        </p:nvCxnSpPr>
        <p:spPr>
          <a:xfrm flipH="1">
            <a:off x="4334681" y="3870013"/>
            <a:ext cx="817866" cy="72740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809D3EFB-C100-0643-9B90-23106E0CB668}"/>
              </a:ext>
            </a:extLst>
          </p:cNvPr>
          <p:cNvCxnSpPr>
            <a:cxnSpLocks/>
          </p:cNvCxnSpPr>
          <p:nvPr/>
        </p:nvCxnSpPr>
        <p:spPr>
          <a:xfrm>
            <a:off x="6383707" y="3772777"/>
            <a:ext cx="933049" cy="73479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ight Brace 47">
            <a:extLst>
              <a:ext uri="{FF2B5EF4-FFF2-40B4-BE49-F238E27FC236}">
                <a16:creationId xmlns:a16="http://schemas.microsoft.com/office/drawing/2014/main" id="{5CF223F9-055E-5649-820D-4838193DED72}"/>
              </a:ext>
            </a:extLst>
          </p:cNvPr>
          <p:cNvSpPr/>
          <p:nvPr/>
        </p:nvSpPr>
        <p:spPr>
          <a:xfrm>
            <a:off x="9342614" y="1606683"/>
            <a:ext cx="915934" cy="5177118"/>
          </a:xfrm>
          <a:prstGeom prst="rightBrac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435F1F6F-ADA7-CC40-B688-1442EE7981D4}"/>
              </a:ext>
            </a:extLst>
          </p:cNvPr>
          <p:cNvCxnSpPr>
            <a:cxnSpLocks/>
          </p:cNvCxnSpPr>
          <p:nvPr/>
        </p:nvCxnSpPr>
        <p:spPr>
          <a:xfrm>
            <a:off x="6037358" y="3909256"/>
            <a:ext cx="1677436" cy="161699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Oval 49">
            <a:extLst>
              <a:ext uri="{FF2B5EF4-FFF2-40B4-BE49-F238E27FC236}">
                <a16:creationId xmlns:a16="http://schemas.microsoft.com/office/drawing/2014/main" id="{B8232D8A-B13F-2E4A-A5B0-5B8C271CE8D6}"/>
              </a:ext>
            </a:extLst>
          </p:cNvPr>
          <p:cNvSpPr/>
          <p:nvPr/>
        </p:nvSpPr>
        <p:spPr>
          <a:xfrm>
            <a:off x="7452067" y="5411479"/>
            <a:ext cx="2181899" cy="775750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verifyBAM_ID</a:t>
            </a:r>
            <a:endParaRPr lang="en-US" dirty="0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39FEBFB1-7E88-7844-A0D7-577615A720EC}"/>
              </a:ext>
            </a:extLst>
          </p:cNvPr>
          <p:cNvSpPr/>
          <p:nvPr/>
        </p:nvSpPr>
        <p:spPr>
          <a:xfrm>
            <a:off x="2536902" y="3855678"/>
            <a:ext cx="2025199" cy="523847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PCR removal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EA1C568D-6E14-AA49-85D0-639E2133E31C}"/>
              </a:ext>
            </a:extLst>
          </p:cNvPr>
          <p:cNvCxnSpPr>
            <a:cxnSpLocks/>
          </p:cNvCxnSpPr>
          <p:nvPr/>
        </p:nvCxnSpPr>
        <p:spPr>
          <a:xfrm flipH="1">
            <a:off x="4141694" y="3448443"/>
            <a:ext cx="513282" cy="3243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C30987B6-CFF8-3A4A-959C-15FB6B7C9B93}"/>
              </a:ext>
            </a:extLst>
          </p:cNvPr>
          <p:cNvSpPr txBox="1"/>
          <p:nvPr/>
        </p:nvSpPr>
        <p:spPr>
          <a:xfrm>
            <a:off x="30699" y="6488668"/>
            <a:ext cx="4203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230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CEC928EF-02B6-6B41-8B6B-A266DCCF1C25}"/>
              </a:ext>
            </a:extLst>
          </p:cNvPr>
          <p:cNvSpPr/>
          <p:nvPr/>
        </p:nvSpPr>
        <p:spPr>
          <a:xfrm>
            <a:off x="574766" y="5251269"/>
            <a:ext cx="914400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902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DE2BF4-B7F0-5F40-9ACF-5CF7CE4793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99" y="-305137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Quality Control Pipeline: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6A83CCF-45BE-2E49-9F66-5B1DB7533C3B}"/>
              </a:ext>
            </a:extLst>
          </p:cNvPr>
          <p:cNvCxnSpPr>
            <a:cxnSpLocks/>
          </p:cNvCxnSpPr>
          <p:nvPr/>
        </p:nvCxnSpPr>
        <p:spPr>
          <a:xfrm>
            <a:off x="5651244" y="1922839"/>
            <a:ext cx="0" cy="36484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F3B6C9C5-C905-3A45-916B-C33898FEF610}"/>
              </a:ext>
            </a:extLst>
          </p:cNvPr>
          <p:cNvSpPr txBox="1"/>
          <p:nvPr/>
        </p:nvSpPr>
        <p:spPr>
          <a:xfrm>
            <a:off x="9941182" y="3772777"/>
            <a:ext cx="178286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multiQC</a:t>
            </a:r>
            <a:r>
              <a:rPr lang="en-US" dirty="0"/>
              <a:t>:          </a:t>
            </a:r>
            <a:r>
              <a:rPr lang="en-US" b="1" u="sng" dirty="0">
                <a:solidFill>
                  <a:srgbClr val="00B0F0"/>
                </a:solidFill>
                <a:hlinkClick r:id="rId2"/>
              </a:rPr>
              <a:t>he</a:t>
            </a:r>
          </a:p>
          <a:p>
            <a:endParaRPr lang="en-US" b="1" u="sng" dirty="0">
              <a:solidFill>
                <a:srgbClr val="00B0F0"/>
              </a:solidFill>
              <a:hlinkClick r:id="rId2"/>
            </a:endParaRPr>
          </a:p>
          <a:p>
            <a:endParaRPr lang="en-US" b="1" u="sng">
              <a:solidFill>
                <a:srgbClr val="00B0F0"/>
              </a:solidFill>
              <a:hlinkClick r:id="rId2"/>
            </a:endParaRPr>
          </a:p>
          <a:p>
            <a:r>
              <a:rPr lang="en-US" b="1" u="sng">
                <a:solidFill>
                  <a:srgbClr val="00B0F0"/>
                </a:solidFill>
                <a:hlinkClick r:id="rId2"/>
              </a:rPr>
              <a:t>re</a:t>
            </a:r>
            <a:endParaRPr lang="en-US" b="1" u="sng" dirty="0">
              <a:solidFill>
                <a:srgbClr val="00B0F0"/>
              </a:solidFill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91EB5775-FA25-8B43-B2B4-C6BAA5600366}"/>
              </a:ext>
            </a:extLst>
          </p:cNvPr>
          <p:cNvSpPr/>
          <p:nvPr/>
        </p:nvSpPr>
        <p:spPr>
          <a:xfrm>
            <a:off x="4757191" y="1368304"/>
            <a:ext cx="1788106" cy="523847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TrimGalore</a:t>
            </a:r>
            <a:endParaRPr lang="en-US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85197C7A-A1BD-384D-BBF6-D106851B5D47}"/>
              </a:ext>
            </a:extLst>
          </p:cNvPr>
          <p:cNvSpPr/>
          <p:nvPr/>
        </p:nvSpPr>
        <p:spPr>
          <a:xfrm>
            <a:off x="4757191" y="2318371"/>
            <a:ext cx="1788106" cy="523847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cgpMAP</a:t>
            </a:r>
            <a:endParaRPr lang="en-US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6965E7F-3472-CF46-83B9-38DBBA118E49}"/>
              </a:ext>
            </a:extLst>
          </p:cNvPr>
          <p:cNvSpPr/>
          <p:nvPr/>
        </p:nvSpPr>
        <p:spPr>
          <a:xfrm>
            <a:off x="2536902" y="3855678"/>
            <a:ext cx="2025199" cy="523847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PCR removal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6B783059-1FAC-3B48-AD3A-130E28127F35}"/>
              </a:ext>
            </a:extLst>
          </p:cNvPr>
          <p:cNvSpPr/>
          <p:nvPr/>
        </p:nvSpPr>
        <p:spPr>
          <a:xfrm>
            <a:off x="4757191" y="3186520"/>
            <a:ext cx="1788106" cy="523847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sort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9C590F91-1C34-A54E-BA4A-E9802B019A37}"/>
              </a:ext>
            </a:extLst>
          </p:cNvPr>
          <p:cNvSpPr/>
          <p:nvPr/>
        </p:nvSpPr>
        <p:spPr>
          <a:xfrm>
            <a:off x="7329569" y="3394684"/>
            <a:ext cx="1788106" cy="523847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hybrid stats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D041C28E-97D1-144F-B47D-C3CB1F122470}"/>
              </a:ext>
            </a:extLst>
          </p:cNvPr>
          <p:cNvSpPr/>
          <p:nvPr/>
        </p:nvSpPr>
        <p:spPr>
          <a:xfrm>
            <a:off x="2377480" y="4578596"/>
            <a:ext cx="2046622" cy="77575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Somalier</a:t>
            </a:r>
            <a:endParaRPr lang="en-US" dirty="0"/>
          </a:p>
          <a:p>
            <a:pPr algn="ctr"/>
            <a:r>
              <a:rPr lang="en-US" dirty="0"/>
              <a:t>Ancestry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4DFDA042-231F-9C43-989D-D3938A6E581D}"/>
              </a:ext>
            </a:extLst>
          </p:cNvPr>
          <p:cNvSpPr/>
          <p:nvPr/>
        </p:nvSpPr>
        <p:spPr>
          <a:xfrm>
            <a:off x="7438698" y="4037532"/>
            <a:ext cx="2046622" cy="77575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Somalier</a:t>
            </a:r>
            <a:endParaRPr lang="en-US" dirty="0"/>
          </a:p>
          <a:p>
            <a:pPr algn="ctr"/>
            <a:r>
              <a:rPr lang="en-US" dirty="0"/>
              <a:t>Relatedness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E0BC060-B85E-FA4D-9D62-6C31B339EB11}"/>
              </a:ext>
            </a:extLst>
          </p:cNvPr>
          <p:cNvCxnSpPr>
            <a:cxnSpLocks/>
          </p:cNvCxnSpPr>
          <p:nvPr/>
        </p:nvCxnSpPr>
        <p:spPr>
          <a:xfrm>
            <a:off x="5664691" y="2896725"/>
            <a:ext cx="0" cy="27411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7A5222C-459E-A040-B44B-104C5A73F42A}"/>
              </a:ext>
            </a:extLst>
          </p:cNvPr>
          <p:cNvCxnSpPr>
            <a:cxnSpLocks/>
          </p:cNvCxnSpPr>
          <p:nvPr/>
        </p:nvCxnSpPr>
        <p:spPr>
          <a:xfrm flipH="1">
            <a:off x="4141694" y="3448443"/>
            <a:ext cx="513282" cy="3243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FF9C80B-5CD3-A64B-AA1C-02B3A860F431}"/>
              </a:ext>
            </a:extLst>
          </p:cNvPr>
          <p:cNvCxnSpPr>
            <a:cxnSpLocks/>
          </p:cNvCxnSpPr>
          <p:nvPr/>
        </p:nvCxnSpPr>
        <p:spPr>
          <a:xfrm>
            <a:off x="6651977" y="3394684"/>
            <a:ext cx="622841" cy="14970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380E98F-A4AE-634D-8C4F-B6E3700AE67F}"/>
              </a:ext>
            </a:extLst>
          </p:cNvPr>
          <p:cNvCxnSpPr>
            <a:cxnSpLocks/>
          </p:cNvCxnSpPr>
          <p:nvPr/>
        </p:nvCxnSpPr>
        <p:spPr>
          <a:xfrm>
            <a:off x="5664691" y="3918531"/>
            <a:ext cx="0" cy="295213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B104F245-B242-EC43-A1DF-D84C27731134}"/>
              </a:ext>
            </a:extLst>
          </p:cNvPr>
          <p:cNvSpPr txBox="1"/>
          <p:nvPr/>
        </p:nvSpPr>
        <p:spPr>
          <a:xfrm>
            <a:off x="4484257" y="5692628"/>
            <a:ext cx="2479140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Variant Analysis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B467222-2F1C-2546-B253-B59CC672D799}"/>
              </a:ext>
            </a:extLst>
          </p:cNvPr>
          <p:cNvSpPr txBox="1"/>
          <p:nvPr/>
        </p:nvSpPr>
        <p:spPr>
          <a:xfrm>
            <a:off x="5678855" y="6488806"/>
            <a:ext cx="1134670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i="1" dirty="0"/>
              <a:t>next pipeline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C422DA02-0C3A-DC41-AAD0-6EB5EDF217B0}"/>
              </a:ext>
            </a:extLst>
          </p:cNvPr>
          <p:cNvCxnSpPr>
            <a:cxnSpLocks/>
          </p:cNvCxnSpPr>
          <p:nvPr/>
        </p:nvCxnSpPr>
        <p:spPr>
          <a:xfrm flipH="1">
            <a:off x="4334681" y="3870013"/>
            <a:ext cx="817866" cy="72740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809D3EFB-C100-0643-9B90-23106E0CB668}"/>
              </a:ext>
            </a:extLst>
          </p:cNvPr>
          <p:cNvCxnSpPr>
            <a:cxnSpLocks/>
          </p:cNvCxnSpPr>
          <p:nvPr/>
        </p:nvCxnSpPr>
        <p:spPr>
          <a:xfrm>
            <a:off x="6383707" y="3772777"/>
            <a:ext cx="933049" cy="73479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ight Brace 47">
            <a:extLst>
              <a:ext uri="{FF2B5EF4-FFF2-40B4-BE49-F238E27FC236}">
                <a16:creationId xmlns:a16="http://schemas.microsoft.com/office/drawing/2014/main" id="{5CF223F9-055E-5649-820D-4838193DED72}"/>
              </a:ext>
            </a:extLst>
          </p:cNvPr>
          <p:cNvSpPr/>
          <p:nvPr/>
        </p:nvSpPr>
        <p:spPr>
          <a:xfrm>
            <a:off x="9342614" y="2318371"/>
            <a:ext cx="915934" cy="4465430"/>
          </a:xfrm>
          <a:prstGeom prst="rightBrac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D74BD3E-1C04-2642-ACCA-D2FF6FEEB592}"/>
              </a:ext>
            </a:extLst>
          </p:cNvPr>
          <p:cNvGrpSpPr/>
          <p:nvPr/>
        </p:nvGrpSpPr>
        <p:grpSpPr>
          <a:xfrm>
            <a:off x="65642" y="706049"/>
            <a:ext cx="1597104" cy="1551073"/>
            <a:chOff x="65642" y="706049"/>
            <a:chExt cx="1597104" cy="1551073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725866D8-98B8-D54B-8AFA-34FCEF0CB9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46424"/>
            <a:stretch/>
          </p:blipFill>
          <p:spPr>
            <a:xfrm>
              <a:off x="113885" y="1030143"/>
              <a:ext cx="1548861" cy="1226979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3DE71C4-4B58-E941-808C-D4794CF4DB31}"/>
                </a:ext>
              </a:extLst>
            </p:cNvPr>
            <p:cNvSpPr txBox="1"/>
            <p:nvPr/>
          </p:nvSpPr>
          <p:spPr>
            <a:xfrm>
              <a:off x="65642" y="706049"/>
              <a:ext cx="15971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Cholesteatoma</a:t>
              </a:r>
            </a:p>
          </p:txBody>
        </p:sp>
      </p:grpSp>
      <p:sp>
        <p:nvSpPr>
          <p:cNvPr id="4" name="Right Arrow 3">
            <a:extLst>
              <a:ext uri="{FF2B5EF4-FFF2-40B4-BE49-F238E27FC236}">
                <a16:creationId xmlns:a16="http://schemas.microsoft.com/office/drawing/2014/main" id="{FF31E611-083E-9243-B60E-9D9FDB092B88}"/>
              </a:ext>
            </a:extLst>
          </p:cNvPr>
          <p:cNvSpPr/>
          <p:nvPr/>
        </p:nvSpPr>
        <p:spPr>
          <a:xfrm rot="10128463">
            <a:off x="6534948" y="817839"/>
            <a:ext cx="1133199" cy="5916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4B1514-9A82-AD47-89DD-61BCC1A3186F}"/>
              </a:ext>
            </a:extLst>
          </p:cNvPr>
          <p:cNvSpPr txBox="1"/>
          <p:nvPr/>
        </p:nvSpPr>
        <p:spPr>
          <a:xfrm>
            <a:off x="7928395" y="653735"/>
            <a:ext cx="69602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S0102-P</a:t>
            </a:r>
          </a:p>
          <a:p>
            <a:r>
              <a:rPr lang="en-US" sz="1200" dirty="0"/>
              <a:t>S0108</a:t>
            </a:r>
          </a:p>
          <a:p>
            <a:r>
              <a:rPr lang="en-US" sz="1200" dirty="0"/>
              <a:t>S0501</a:t>
            </a:r>
          </a:p>
          <a:p>
            <a:r>
              <a:rPr lang="en-US" sz="1200" dirty="0"/>
              <a:t>S0502</a:t>
            </a:r>
          </a:p>
          <a:p>
            <a:r>
              <a:rPr lang="en-US" sz="1200" dirty="0"/>
              <a:t>…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1809D0C-1EA1-874F-986B-36BF12CBA59E}"/>
              </a:ext>
            </a:extLst>
          </p:cNvPr>
          <p:cNvSpPr txBox="1"/>
          <p:nvPr/>
        </p:nvSpPr>
        <p:spPr>
          <a:xfrm>
            <a:off x="7877570" y="436488"/>
            <a:ext cx="7168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u="sng" dirty="0"/>
              <a:t>Samples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1B862CC-3EB3-184D-BAFB-57964A87EE78}"/>
              </a:ext>
            </a:extLst>
          </p:cNvPr>
          <p:cNvGrpSpPr/>
          <p:nvPr/>
        </p:nvGrpSpPr>
        <p:grpSpPr>
          <a:xfrm>
            <a:off x="9280310" y="436488"/>
            <a:ext cx="1040541" cy="1247773"/>
            <a:chOff x="8883253" y="423041"/>
            <a:chExt cx="1040541" cy="1247773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E24E76E-7BA1-184D-A0A4-12DB7963210B}"/>
                </a:ext>
              </a:extLst>
            </p:cNvPr>
            <p:cNvSpPr txBox="1"/>
            <p:nvPr/>
          </p:nvSpPr>
          <p:spPr>
            <a:xfrm>
              <a:off x="8883253" y="655151"/>
              <a:ext cx="1040541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GRCh38</a:t>
              </a:r>
            </a:p>
            <a:p>
              <a:r>
                <a:rPr lang="en-US" sz="1200" dirty="0"/>
                <a:t>Bait bed</a:t>
              </a:r>
            </a:p>
            <a:p>
              <a:r>
                <a:rPr lang="en-US" sz="1200" dirty="0"/>
                <a:t>Index primers</a:t>
              </a:r>
            </a:p>
            <a:p>
              <a:r>
                <a:rPr lang="en-US" sz="1200" dirty="0"/>
                <a:t>…</a:t>
              </a:r>
            </a:p>
            <a:p>
              <a:endParaRPr lang="en-US" sz="1200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EDE8DA9-3358-6845-9C09-6A5A17581376}"/>
                </a:ext>
              </a:extLst>
            </p:cNvPr>
            <p:cNvSpPr txBox="1"/>
            <p:nvPr/>
          </p:nvSpPr>
          <p:spPr>
            <a:xfrm>
              <a:off x="8896700" y="423041"/>
              <a:ext cx="59259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u="sng" dirty="0"/>
                <a:t>Config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978E2C05-9FD9-CB4A-8176-2ADD89F0F8A0}"/>
              </a:ext>
            </a:extLst>
          </p:cNvPr>
          <p:cNvSpPr txBox="1"/>
          <p:nvPr/>
        </p:nvSpPr>
        <p:spPr>
          <a:xfrm>
            <a:off x="8787537" y="767794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C7E8A28-9921-0744-A58C-248B2DD11180}"/>
              </a:ext>
            </a:extLst>
          </p:cNvPr>
          <p:cNvSpPr txBox="1"/>
          <p:nvPr/>
        </p:nvSpPr>
        <p:spPr>
          <a:xfrm>
            <a:off x="30699" y="2445267"/>
            <a:ext cx="3108415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dirty="0"/>
              <a:t>Disease</a:t>
            </a:r>
          </a:p>
          <a:p>
            <a:pPr marL="285750" indent="-285750">
              <a:buFontTx/>
              <a:buChar char="-"/>
            </a:pPr>
            <a:r>
              <a:rPr lang="en-GB" sz="1400" dirty="0"/>
              <a:t>Abnormality of drum skin migration</a:t>
            </a:r>
          </a:p>
          <a:p>
            <a:pPr marL="285750" indent="-285750">
              <a:buFontTx/>
              <a:buChar char="-"/>
            </a:pPr>
            <a:r>
              <a:rPr lang="en-GB" sz="1400" dirty="0"/>
              <a:t> locally invasive </a:t>
            </a:r>
          </a:p>
          <a:p>
            <a:pPr marL="285750" indent="-285750">
              <a:buFontTx/>
              <a:buChar char="-"/>
            </a:pPr>
            <a:r>
              <a:rPr lang="en-GB" sz="1400" dirty="0"/>
              <a:t>capable of causing bone destruction</a:t>
            </a:r>
          </a:p>
          <a:p>
            <a:pPr marL="285750" indent="-285750">
              <a:buFontTx/>
              <a:buChar char="-"/>
            </a:pPr>
            <a:r>
              <a:rPr lang="en-GB" sz="1400" dirty="0"/>
              <a:t>inflammation</a:t>
            </a:r>
            <a:endParaRPr lang="en-US" sz="14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438D199-CCD8-A84C-8546-C95B1DBDA6FA}"/>
              </a:ext>
            </a:extLst>
          </p:cNvPr>
          <p:cNvSpPr txBox="1"/>
          <p:nvPr/>
        </p:nvSpPr>
        <p:spPr>
          <a:xfrm>
            <a:off x="-50578" y="3710367"/>
            <a:ext cx="1707903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dirty="0"/>
              <a:t>Samples</a:t>
            </a:r>
          </a:p>
          <a:p>
            <a:r>
              <a:rPr lang="en-GB" sz="1400" dirty="0"/>
              <a:t>- Patients from UK</a:t>
            </a:r>
          </a:p>
          <a:p>
            <a:r>
              <a:rPr lang="en-GB" sz="1400" dirty="0"/>
              <a:t>(most Norwich)</a:t>
            </a:r>
          </a:p>
          <a:p>
            <a:pPr marL="285750" indent="-285750">
              <a:buFontTx/>
              <a:buChar char="-"/>
            </a:pPr>
            <a:r>
              <a:rPr lang="en-GB" sz="1400" dirty="0"/>
              <a:t>Total 20 samples</a:t>
            </a:r>
          </a:p>
          <a:p>
            <a:pPr marL="285750" indent="-285750">
              <a:buFontTx/>
              <a:buChar char="-"/>
            </a:pPr>
            <a:r>
              <a:rPr lang="en-GB" sz="1400" dirty="0"/>
              <a:t>9 Families</a:t>
            </a:r>
          </a:p>
          <a:p>
            <a:r>
              <a:rPr lang="en-GB" sz="1400" dirty="0"/>
              <a:t>(min 2 per fam)</a:t>
            </a:r>
          </a:p>
          <a:p>
            <a:r>
              <a:rPr lang="en-GB" sz="1400" dirty="0"/>
              <a:t>- All affected</a:t>
            </a:r>
          </a:p>
          <a:p>
            <a:endParaRPr lang="en-GB" sz="1400" b="1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CC20BCAB-8202-DB43-9613-8019A8ADEB83}"/>
              </a:ext>
            </a:extLst>
          </p:cNvPr>
          <p:cNvSpPr/>
          <p:nvPr/>
        </p:nvSpPr>
        <p:spPr>
          <a:xfrm>
            <a:off x="2363317" y="4578596"/>
            <a:ext cx="2046622" cy="775750"/>
          </a:xfrm>
          <a:prstGeom prst="ellips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Somalier</a:t>
            </a:r>
            <a:endParaRPr lang="en-US" dirty="0"/>
          </a:p>
          <a:p>
            <a:pPr algn="ctr"/>
            <a:r>
              <a:rPr lang="en-US" dirty="0"/>
              <a:t>Ancestry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FF496839-6935-084C-87E9-635F2E5EBD97}"/>
              </a:ext>
            </a:extLst>
          </p:cNvPr>
          <p:cNvSpPr/>
          <p:nvPr/>
        </p:nvSpPr>
        <p:spPr>
          <a:xfrm>
            <a:off x="7438698" y="4045228"/>
            <a:ext cx="2046622" cy="775750"/>
          </a:xfrm>
          <a:prstGeom prst="ellips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Somalier</a:t>
            </a:r>
            <a:endParaRPr lang="en-US" dirty="0"/>
          </a:p>
          <a:p>
            <a:pPr algn="ctr"/>
            <a:r>
              <a:rPr lang="en-US" dirty="0"/>
              <a:t>Relatedness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F8F5DB19-EEA1-934B-85EC-46874D957CDA}"/>
              </a:ext>
            </a:extLst>
          </p:cNvPr>
          <p:cNvCxnSpPr>
            <a:cxnSpLocks/>
          </p:cNvCxnSpPr>
          <p:nvPr/>
        </p:nvCxnSpPr>
        <p:spPr>
          <a:xfrm>
            <a:off x="6037358" y="3909256"/>
            <a:ext cx="1677436" cy="161699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Oval 44">
            <a:extLst>
              <a:ext uri="{FF2B5EF4-FFF2-40B4-BE49-F238E27FC236}">
                <a16:creationId xmlns:a16="http://schemas.microsoft.com/office/drawing/2014/main" id="{FE5E33DA-B689-9D40-ABA3-3556E4034A9F}"/>
              </a:ext>
            </a:extLst>
          </p:cNvPr>
          <p:cNvSpPr/>
          <p:nvPr/>
        </p:nvSpPr>
        <p:spPr>
          <a:xfrm>
            <a:off x="7438698" y="5411479"/>
            <a:ext cx="2184218" cy="77575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verifyBAM_ID</a:t>
            </a:r>
            <a:endParaRPr lang="en-US" dirty="0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0078C3E1-608A-3C40-BD26-2D692BB5C1ED}"/>
              </a:ext>
            </a:extLst>
          </p:cNvPr>
          <p:cNvSpPr/>
          <p:nvPr/>
        </p:nvSpPr>
        <p:spPr>
          <a:xfrm>
            <a:off x="7452067" y="5411479"/>
            <a:ext cx="2181899" cy="775750"/>
          </a:xfrm>
          <a:prstGeom prst="ellips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verifyBAM_ID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779B987-5A20-B045-8893-F4EF76FAA2B8}"/>
              </a:ext>
            </a:extLst>
          </p:cNvPr>
          <p:cNvSpPr txBox="1"/>
          <p:nvPr/>
        </p:nvSpPr>
        <p:spPr>
          <a:xfrm>
            <a:off x="3585372" y="5268820"/>
            <a:ext cx="11592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contamination?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B687DB9-E89D-224D-8775-5103DE18D02B}"/>
              </a:ext>
            </a:extLst>
          </p:cNvPr>
          <p:cNvSpPr txBox="1"/>
          <p:nvPr/>
        </p:nvSpPr>
        <p:spPr>
          <a:xfrm>
            <a:off x="8391370" y="4793783"/>
            <a:ext cx="10924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contamination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67DBB9F-7BAA-6542-A307-EE1E6A0D7084}"/>
              </a:ext>
            </a:extLst>
          </p:cNvPr>
          <p:cNvSpPr txBox="1"/>
          <p:nvPr/>
        </p:nvSpPr>
        <p:spPr>
          <a:xfrm>
            <a:off x="8591217" y="6176089"/>
            <a:ext cx="10924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contamination</a:t>
            </a:r>
          </a:p>
        </p:txBody>
      </p:sp>
    </p:spTree>
    <p:extLst>
      <p:ext uri="{BB962C8B-B14F-4D97-AF65-F5344CB8AC3E}">
        <p14:creationId xmlns:p14="http://schemas.microsoft.com/office/powerpoint/2010/main" val="3037369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30" grpId="0"/>
      <p:bldP spid="9" grpId="0"/>
      <p:bldP spid="10" grpId="0"/>
      <p:bldP spid="37" grpId="0"/>
      <p:bldP spid="38" grpId="0" animBg="1"/>
      <p:bldP spid="40" grpId="0" animBg="1"/>
      <p:bldP spid="47" grpId="0" animBg="1"/>
      <p:bldP spid="14" grpId="0"/>
      <p:bldP spid="49" grpId="0"/>
      <p:bldP spid="5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039DC-5D1F-DD49-A2B5-E012C5C616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32417"/>
            <a:ext cx="10515600" cy="1325563"/>
          </a:xfrm>
        </p:spPr>
        <p:txBody>
          <a:bodyPr/>
          <a:lstStyle/>
          <a:p>
            <a:r>
              <a:rPr lang="en-US" dirty="0"/>
              <a:t>Cholesteatoma: contamination example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80707B8-B5D4-524B-8CFA-1A8E1F6E87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160"/>
            <a:ext cx="10515600" cy="301047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1CD18EA-4044-FA4B-BE9B-10813F2788BE}"/>
              </a:ext>
            </a:extLst>
          </p:cNvPr>
          <p:cNvSpPr txBox="1"/>
          <p:nvPr/>
        </p:nvSpPr>
        <p:spPr>
          <a:xfrm>
            <a:off x="0" y="1193146"/>
            <a:ext cx="13823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err="1"/>
              <a:t>VerifyBAMID</a:t>
            </a:r>
            <a:endParaRPr lang="en-US" u="sng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1FEBFB-779D-F34B-9060-D6C34910E322}"/>
              </a:ext>
            </a:extLst>
          </p:cNvPr>
          <p:cNvSpPr txBox="1"/>
          <p:nvPr/>
        </p:nvSpPr>
        <p:spPr>
          <a:xfrm>
            <a:off x="6741459" y="4835632"/>
            <a:ext cx="3305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Very high levels of contamination</a:t>
            </a:r>
          </a:p>
        </p:txBody>
      </p:sp>
    </p:spTree>
    <p:extLst>
      <p:ext uri="{BB962C8B-B14F-4D97-AF65-F5344CB8AC3E}">
        <p14:creationId xmlns:p14="http://schemas.microsoft.com/office/powerpoint/2010/main" val="11418074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59A5D5-9D3D-3047-91CB-445BC102BC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18969"/>
            <a:ext cx="10515600" cy="1325563"/>
          </a:xfrm>
        </p:spPr>
        <p:txBody>
          <a:bodyPr/>
          <a:lstStyle/>
          <a:p>
            <a:r>
              <a:rPr lang="en-US" dirty="0"/>
              <a:t>Example of contamination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64557D0-10B7-CF44-9869-34D78F9CE67C}"/>
              </a:ext>
            </a:extLst>
          </p:cNvPr>
          <p:cNvGrpSpPr/>
          <p:nvPr/>
        </p:nvGrpSpPr>
        <p:grpSpPr>
          <a:xfrm>
            <a:off x="874058" y="1408299"/>
            <a:ext cx="7382436" cy="5113524"/>
            <a:chOff x="591670" y="1731029"/>
            <a:chExt cx="4504765" cy="342900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25E4858-41BA-E24F-983F-28F3F9D739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529" t="27202" r="59522" b="22798"/>
            <a:stretch/>
          </p:blipFill>
          <p:spPr>
            <a:xfrm>
              <a:off x="591670" y="1731029"/>
              <a:ext cx="4504765" cy="342900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120B7209-A83D-D540-8A68-066728A25C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5036" t="50219" r="63603" b="41546"/>
            <a:stretch/>
          </p:blipFill>
          <p:spPr>
            <a:xfrm>
              <a:off x="3219090" y="3297611"/>
              <a:ext cx="1385047" cy="564777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04319818-E87F-6C48-9210-0E336FC08472}"/>
              </a:ext>
            </a:extLst>
          </p:cNvPr>
          <p:cNvSpPr txBox="1"/>
          <p:nvPr/>
        </p:nvSpPr>
        <p:spPr>
          <a:xfrm>
            <a:off x="8364070" y="1206594"/>
            <a:ext cx="3213847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Relatedness plot</a:t>
            </a:r>
          </a:p>
          <a:p>
            <a:endParaRPr lang="en-US" b="1" u="sng" dirty="0"/>
          </a:p>
          <a:p>
            <a:pPr marL="285750" indent="-285750">
              <a:buFontTx/>
              <a:buChar char="-"/>
            </a:pPr>
            <a:r>
              <a:rPr lang="en-US" dirty="0"/>
              <a:t>Uses shared variants (</a:t>
            </a:r>
            <a:r>
              <a:rPr lang="en-US" dirty="0" err="1"/>
              <a:t>homs</a:t>
            </a:r>
            <a:r>
              <a:rPr lang="en-US" dirty="0"/>
              <a:t> / </a:t>
            </a:r>
            <a:r>
              <a:rPr lang="en-US" dirty="0" err="1"/>
              <a:t>hets</a:t>
            </a:r>
            <a:r>
              <a:rPr lang="en-US" dirty="0"/>
              <a:t>) to calculated relatedness scores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Samples from the same family have higher relatedness scores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Can also be used for </a:t>
            </a:r>
            <a:r>
              <a:rPr lang="en-US" dirty="0" err="1"/>
              <a:t>Tumour</a:t>
            </a:r>
            <a:r>
              <a:rPr lang="en-US" dirty="0"/>
              <a:t> / Normal matched samples.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This analysis shows two samples from different families having very high relatedness.</a:t>
            </a:r>
          </a:p>
        </p:txBody>
      </p:sp>
    </p:spTree>
    <p:extLst>
      <p:ext uri="{BB962C8B-B14F-4D97-AF65-F5344CB8AC3E}">
        <p14:creationId xmlns:p14="http://schemas.microsoft.com/office/powerpoint/2010/main" val="41866075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20686</TotalTime>
  <Words>555</Words>
  <Application>Microsoft Macintosh PowerPoint</Application>
  <PresentationFormat>Widescreen</PresentationFormat>
  <Paragraphs>227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Angsana New</vt:lpstr>
      <vt:lpstr>Apple Color Emoji</vt:lpstr>
      <vt:lpstr>Arial</vt:lpstr>
      <vt:lpstr>Calibri</vt:lpstr>
      <vt:lpstr>Calibri Light</vt:lpstr>
      <vt:lpstr>Office Theme</vt:lpstr>
      <vt:lpstr>Progress update Ryan Cardenas</vt:lpstr>
      <vt:lpstr>Contents</vt:lpstr>
      <vt:lpstr>Overview – my job</vt:lpstr>
      <vt:lpstr>PowerPoint Presentation</vt:lpstr>
      <vt:lpstr>PowerPoint Presentation</vt:lpstr>
      <vt:lpstr>Quality Control Pipeline:</vt:lpstr>
      <vt:lpstr>Quality Control Pipeline:</vt:lpstr>
      <vt:lpstr>Cholesteatoma: contamination example</vt:lpstr>
      <vt:lpstr>Example of contamination</vt:lpstr>
      <vt:lpstr>Example: Ancestry</vt:lpstr>
      <vt:lpstr>Variant Analysis Pipelines: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Future work:</vt:lpstr>
      <vt:lpstr>Thanks!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Progress update</dc:title>
  <dc:creator>Ryan Cardenas (MED - Staff)</dc:creator>
  <cp:lastModifiedBy>Ryan Cardenas (MED - Staff)</cp:lastModifiedBy>
  <cp:revision>44</cp:revision>
  <dcterms:created xsi:type="dcterms:W3CDTF">2020-06-09T12:30:33Z</dcterms:created>
  <dcterms:modified xsi:type="dcterms:W3CDTF">2020-06-29T10:23:40Z</dcterms:modified>
</cp:coreProperties>
</file>